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Roboto"/>
      <p:regular r:id="rId24"/>
      <p:bold r:id="rId25"/>
      <p:italic r:id="rId26"/>
      <p:boldItalic r:id="rId27"/>
    </p:embeddedFont>
    <p:embeddedFont>
      <p:font typeface="Montserrat"/>
      <p:regular r:id="rId28"/>
      <p:bold r:id="rId29"/>
      <p:italic r:id="rId30"/>
      <p:boldItalic r:id="rId31"/>
    </p:embeddedFont>
    <p:embeddedFont>
      <p:font typeface="Corbel"/>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Montserrat-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7.xml"/><Relationship Id="rId33" Type="http://schemas.openxmlformats.org/officeDocument/2006/relationships/font" Target="fonts/Corbel-bold.fntdata"/><Relationship Id="rId10" Type="http://schemas.openxmlformats.org/officeDocument/2006/relationships/slide" Target="slides/slide6.xml"/><Relationship Id="rId32" Type="http://schemas.openxmlformats.org/officeDocument/2006/relationships/font" Target="fonts/Corbel-regular.fntdata"/><Relationship Id="rId13" Type="http://schemas.openxmlformats.org/officeDocument/2006/relationships/slide" Target="slides/slide9.xml"/><Relationship Id="rId35" Type="http://schemas.openxmlformats.org/officeDocument/2006/relationships/font" Target="fonts/Corbel-boldItalic.fntdata"/><Relationship Id="rId12" Type="http://schemas.openxmlformats.org/officeDocument/2006/relationships/slide" Target="slides/slide8.xml"/><Relationship Id="rId34" Type="http://schemas.openxmlformats.org/officeDocument/2006/relationships/font" Target="fonts/Corbel-italic.fntdata"/><Relationship Id="rId15" Type="http://schemas.openxmlformats.org/officeDocument/2006/relationships/slide" Target="slides/slide11.xml"/><Relationship Id="rId37" Type="http://schemas.openxmlformats.org/officeDocument/2006/relationships/font" Target="fonts/MontserratExtraBold-boldItalic.fntdata"/><Relationship Id="rId14" Type="http://schemas.openxmlformats.org/officeDocument/2006/relationships/slide" Target="slides/slide10.xml"/><Relationship Id="rId36" Type="http://schemas.openxmlformats.org/officeDocument/2006/relationships/font" Target="fonts/MontserratExtraBold-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e01debd5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e01debd5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e42ae7e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e42ae7e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2a0f833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2a0f833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0a48fb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0a48fb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patch management? It’s a systemic plan to keep devices up to date! It can be a spreadsheet</a:t>
            </a:r>
            <a:endParaRPr/>
          </a:p>
          <a:p>
            <a:pPr indent="0" lvl="0" marL="0" rtl="0" algn="l">
              <a:spcBef>
                <a:spcPts val="0"/>
              </a:spcBef>
              <a:spcAft>
                <a:spcPts val="0"/>
              </a:spcAft>
              <a:buNone/>
            </a:pPr>
            <a:r>
              <a:rPr lang="en"/>
              <a:t>Asset inventory needs to be a first step, you can’t secure what you don’t know. We have a mission for that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Monitoring can be as simple as google alerts for every vendor you use w/ the word “update”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Classifying and apply risk levels … sometimes you “can’t” apply a patch, if you do this make it an exception rather than a rule and DOCUMENT that the exception has been made. Apply extra compensating controls so that any potential risks are mitigated.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tedious on anything more than a small handful of systems. Consider automating this with Apple Business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ee01debd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ee01debd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e3ef2f95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e3ef2f95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e01debd5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ee01debd5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49550a4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49550a4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b1e9f5e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b1e9f5e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End goal have funders for area introduce NGO ISAC to grantees with benefits of collaboration clear</a:t>
            </a:r>
            <a:endParaRPr>
              <a:solidFill>
                <a:schemeClr val="dk1"/>
              </a:solidFill>
            </a:endParaRPr>
          </a:p>
          <a:p>
            <a:pPr indent="0" lvl="0" marL="0" rtl="0" algn="l">
              <a:spcBef>
                <a:spcPts val="0"/>
              </a:spcBef>
              <a:spcAft>
                <a:spcPts val="0"/>
              </a:spcAft>
              <a:buNone/>
            </a:pPr>
            <a:r>
              <a:rPr lang="en"/>
              <a:t>THANK THE AUDIENCE FOR ENABLING THIS TRANSFORMATION</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db1e9f5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db1e9f5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fe986d30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fe986d30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fe986d303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fe986d303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eb9fc0902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eb9fc0902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d704619f0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d704619f0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0patch cliff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db1e9f5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db1e9f5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beb300101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beb300101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Printers are a </a:t>
            </a:r>
            <a:r>
              <a:rPr lang="en"/>
              <a:t>surprisingly</a:t>
            </a:r>
            <a:r>
              <a:rPr lang="en"/>
              <a:t> important part of you patch management strategy.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e71258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e71258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70a48fb4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70a48fb4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0" name="Google Shape;10;p2"/>
          <p:cNvSpPr txBox="1"/>
          <p:nvPr/>
        </p:nvSpPr>
        <p:spPr>
          <a:xfrm>
            <a:off x="8380198" y="4669148"/>
            <a:ext cx="709500" cy="372600"/>
          </a:xfrm>
          <a:prstGeom prst="rect">
            <a:avLst/>
          </a:prstGeom>
          <a:noFill/>
          <a:ln>
            <a:noFill/>
          </a:ln>
        </p:spPr>
        <p:txBody>
          <a:bodyPr anchorCtr="0" anchor="ctr" bIns="45700" lIns="45700" spcFirstLastPara="1" rIns="91425" wrap="square" tIns="45700">
            <a:noAutofit/>
          </a:bodyPr>
          <a:lstStyle/>
          <a:p>
            <a:pPr indent="0" lvl="0" marL="0" rtl="0" algn="l">
              <a:spcBef>
                <a:spcPts val="0"/>
              </a:spcBef>
              <a:spcAft>
                <a:spcPts val="0"/>
              </a:spcAft>
              <a:buNone/>
            </a:pPr>
            <a:fld id="{00000000-1234-1234-1234-123412341234}" type="slidenum">
              <a:rPr lang="en" sz="1200">
                <a:solidFill>
                  <a:srgbClr val="2C2C2C"/>
                </a:solidFill>
                <a:latin typeface="Corbel"/>
                <a:ea typeface="Corbel"/>
                <a:cs typeface="Corbel"/>
                <a:sym typeface="Corbel"/>
              </a:rPr>
              <a:t>‹#›</a:t>
            </a:fld>
            <a:endParaRPr sz="1200">
              <a:solidFill>
                <a:srgbClr val="2C2C2C"/>
              </a:solidFill>
              <a:latin typeface="Corbel"/>
              <a:ea typeface="Corbel"/>
              <a:cs typeface="Corbel"/>
              <a:sym typeface="Corbel"/>
            </a:endParaRPr>
          </a:p>
        </p:txBody>
      </p:sp>
      <p:sp>
        <p:nvSpPr>
          <p:cNvPr id="11" name="Google Shape;11;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600"/>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2" name="Google Shape;12;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 name="Google Shape;13;p2"/>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14" name="Google Shape;14;p2"/>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n=-n-done" type="twoColTx">
  <p:cSld name="TITLE_AND_TWO_COLUMNS">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7" name="Google Shape;17;p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 name="Google Shape;18;p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9" name="Google Shape;19;p3"/>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 name="Google Shape;20;p3"/>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1" name="Google Shape;21;p3"/>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 really">
  <p:cSld name="TITLE_AND_TWO_COLUMNS_1">
    <p:bg>
      <p:bgPr>
        <a:solidFill>
          <a:srgbClr val="F3F3F3"/>
        </a:solidFill>
      </p:bgPr>
    </p:bg>
    <p:spTree>
      <p:nvGrpSpPr>
        <p:cNvPr id="22" name="Shape 22"/>
        <p:cNvGrpSpPr/>
        <p:nvPr/>
      </p:nvGrpSpPr>
      <p:grpSpPr>
        <a:xfrm>
          <a:off x="0" y="0"/>
          <a:ext cx="0" cy="0"/>
          <a:chOff x="0" y="0"/>
          <a:chExt cx="0" cy="0"/>
        </a:xfrm>
      </p:grpSpPr>
      <p:sp>
        <p:nvSpPr>
          <p:cNvPr id="23" name="Google Shape;23;p4"/>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24" name="Google Shape;24;p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6" name="Google Shape;26;p4"/>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7" name="Google Shape;27;p4"/>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a:spcBef>
                <a:spcPts val="0"/>
              </a:spcBef>
              <a:spcAft>
                <a:spcPts val="0"/>
              </a:spcAft>
              <a:buClr>
                <a:schemeClr val="lt1"/>
              </a:buClr>
              <a:buSzPts val="1150"/>
              <a:buChar char="●"/>
              <a:defRPr sz="1150">
                <a:solidFill>
                  <a:schemeClr val="lt1"/>
                </a:solidFill>
              </a:defRPr>
            </a:lvl1pPr>
            <a:lvl2pPr indent="-301625" lvl="1" marL="914400">
              <a:spcBef>
                <a:spcPts val="1600"/>
              </a:spcBef>
              <a:spcAft>
                <a:spcPts val="0"/>
              </a:spcAft>
              <a:buClr>
                <a:schemeClr val="lt1"/>
              </a:buClr>
              <a:buSzPts val="1150"/>
              <a:buChar char="○"/>
              <a:defRPr sz="1150">
                <a:solidFill>
                  <a:schemeClr val="lt1"/>
                </a:solidFill>
              </a:defRPr>
            </a:lvl2pPr>
            <a:lvl3pPr indent="-301625" lvl="2" marL="1371600">
              <a:spcBef>
                <a:spcPts val="1600"/>
              </a:spcBef>
              <a:spcAft>
                <a:spcPts val="0"/>
              </a:spcAft>
              <a:buClr>
                <a:schemeClr val="lt1"/>
              </a:buClr>
              <a:buSzPts val="1150"/>
              <a:buChar char="■"/>
              <a:defRPr sz="1150">
                <a:solidFill>
                  <a:schemeClr val="lt1"/>
                </a:solidFill>
              </a:defRPr>
            </a:lvl3pPr>
            <a:lvl4pPr indent="-301625" lvl="3" marL="1828800">
              <a:spcBef>
                <a:spcPts val="1600"/>
              </a:spcBef>
              <a:spcAft>
                <a:spcPts val="0"/>
              </a:spcAft>
              <a:buClr>
                <a:schemeClr val="lt1"/>
              </a:buClr>
              <a:buSzPts val="1150"/>
              <a:buChar char="●"/>
              <a:defRPr sz="1150">
                <a:solidFill>
                  <a:schemeClr val="lt1"/>
                </a:solidFill>
              </a:defRPr>
            </a:lvl4pPr>
            <a:lvl5pPr indent="-301625" lvl="4" marL="2286000">
              <a:spcBef>
                <a:spcPts val="1600"/>
              </a:spcBef>
              <a:spcAft>
                <a:spcPts val="0"/>
              </a:spcAft>
              <a:buClr>
                <a:schemeClr val="lt1"/>
              </a:buClr>
              <a:buSzPts val="1150"/>
              <a:buChar char="○"/>
              <a:defRPr sz="1150">
                <a:solidFill>
                  <a:schemeClr val="lt1"/>
                </a:solidFill>
              </a:defRPr>
            </a:lvl5pPr>
            <a:lvl6pPr indent="-301625" lvl="5" marL="2743200">
              <a:spcBef>
                <a:spcPts val="1600"/>
              </a:spcBef>
              <a:spcAft>
                <a:spcPts val="0"/>
              </a:spcAft>
              <a:buClr>
                <a:schemeClr val="lt1"/>
              </a:buClr>
              <a:buSzPts val="1150"/>
              <a:buChar char="■"/>
              <a:defRPr sz="1150">
                <a:solidFill>
                  <a:schemeClr val="lt1"/>
                </a:solidFill>
              </a:defRPr>
            </a:lvl6pPr>
            <a:lvl7pPr indent="-301625" lvl="6" marL="3200400">
              <a:spcBef>
                <a:spcPts val="1600"/>
              </a:spcBef>
              <a:spcAft>
                <a:spcPts val="0"/>
              </a:spcAft>
              <a:buClr>
                <a:schemeClr val="lt1"/>
              </a:buClr>
              <a:buSzPts val="1150"/>
              <a:buChar char="●"/>
              <a:defRPr sz="1150">
                <a:solidFill>
                  <a:schemeClr val="lt1"/>
                </a:solidFill>
              </a:defRPr>
            </a:lvl7pPr>
            <a:lvl8pPr indent="-301625" lvl="7" marL="3657600">
              <a:spcBef>
                <a:spcPts val="1600"/>
              </a:spcBef>
              <a:spcAft>
                <a:spcPts val="0"/>
              </a:spcAft>
              <a:buClr>
                <a:schemeClr val="lt1"/>
              </a:buClr>
              <a:buSzPts val="1150"/>
              <a:buChar char="○"/>
              <a:defRPr sz="1150">
                <a:solidFill>
                  <a:schemeClr val="lt1"/>
                </a:solidFill>
              </a:defRPr>
            </a:lvl8pPr>
            <a:lvl9pPr indent="-301625" lvl="8" marL="411480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b="1" sz="60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3" name="Google Shape;33;p6"/>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6" name="Google Shape;3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Montserrat ExtraBold"/>
              <a:buNone/>
              <a:defRPr sz="2800">
                <a:solidFill>
                  <a:schemeClr val="accent6"/>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Montserrat"/>
              <a:buChar char="●"/>
              <a:defRPr sz="1800">
                <a:solidFill>
                  <a:schemeClr val="accent6"/>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hyperlink" Target="https://www.ngoisac.org/" TargetMode="External"/><Relationship Id="rId5" Type="http://schemas.openxmlformats.org/officeDocument/2006/relationships/hyperlink" Target="mailto:membership@ngoisac.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learn.microsoft.com/en-us/windows/security/operating-system-security/" TargetMode="External"/><Relationship Id="rId4" Type="http://schemas.openxmlformats.org/officeDocument/2006/relationships/hyperlink" Target="https://learn.microsoft.com/en-us/microsoft-365/security/?view=o365-worldwide" TargetMode="External"/><Relationship Id="rId5" Type="http://schemas.openxmlformats.org/officeDocument/2006/relationships/hyperlink" Target="https://support.google.com/a/answer/7492003?hl=en" TargetMode="External"/><Relationship Id="rId6" Type="http://schemas.openxmlformats.org/officeDocument/2006/relationships/hyperlink" Target="https://www.apple.com/business/enterprise/security/"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learn.microsoft.com/en-us/azure/azure-monitor/fundamentals/overview" TargetMode="External"/><Relationship Id="rId4" Type="http://schemas.openxmlformats.org/officeDocument/2006/relationships/hyperlink" Target="https://cloud.google.com/logging/docs/audit" TargetMode="External"/><Relationship Id="rId5"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www.spiceworks.com/tech/devops/articles/what-is-patch-managemen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cisa.gov/resources-tools/services/national-cyber-awareness-system" TargetMode="External"/><Relationship Id="rId4" Type="http://schemas.openxmlformats.org/officeDocument/2006/relationships/hyperlink" Target="https://ninite.com/pro" TargetMode="External"/><Relationship Id="rId5" Type="http://schemas.openxmlformats.org/officeDocument/2006/relationships/hyperlink" Target="https://www.lansweeper.com/" TargetMode="External"/><Relationship Id="rId6" Type="http://schemas.openxmlformats.org/officeDocument/2006/relationships/hyperlink" Target="https://www.apple.com/business/enterprise/security/" TargetMode="External"/><Relationship Id="rId7" Type="http://schemas.openxmlformats.org/officeDocument/2006/relationships/hyperlink" Target="https://www.jamf.com/" TargetMode="External"/><Relationship Id="rId8"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src.nist.gov/glossary/term/risk"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csrc.nist.gov/glossary/term/risk" TargetMode="Externa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cisa.gov/securebydesign/pledge/secure-design-pledge-signers" TargetMode="External"/><Relationship Id="rId4" Type="http://schemas.openxmlformats.org/officeDocument/2006/relationships/hyperlink" Target="https://www.cisa.gov/securebydesign" TargetMode="External"/><Relationship Id="rId9" Type="http://schemas.openxmlformats.org/officeDocument/2006/relationships/hyperlink" Target="https://myaccount.google.com/intro/security" TargetMode="External"/><Relationship Id="rId5" Type="http://schemas.openxmlformats.org/officeDocument/2006/relationships/hyperlink" Target="https://www.ncsc.gov.uk/information/secure-default" TargetMode="External"/><Relationship Id="rId6" Type="http://schemas.openxmlformats.org/officeDocument/2006/relationships/hyperlink" Target="https://learn.microsoft.com/en-us/windows/security/operating-system-security/device-management/windows-security-configuration-framework/windows-security-baselines" TargetMode="External"/><Relationship Id="rId7" Type="http://schemas.openxmlformats.org/officeDocument/2006/relationships/hyperlink" Target="https://support.apple.com/guide/security/welcome/web" TargetMode="External"/><Relationship Id="rId8" Type="http://schemas.openxmlformats.org/officeDocument/2006/relationships/hyperlink" Target="https://support.google.com/a/answer/2537800?hl=en"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8"/>
          <p:cNvSpPr txBox="1"/>
          <p:nvPr>
            <p:ph type="ctrTitle"/>
          </p:nvPr>
        </p:nvSpPr>
        <p:spPr>
          <a:xfrm>
            <a:off x="2175900" y="183665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NGO-ISAC</a:t>
            </a:r>
            <a:endParaRPr/>
          </a:p>
        </p:txBody>
      </p:sp>
      <p:sp>
        <p:nvSpPr>
          <p:cNvPr id="42" name="Google Shape;42;p8"/>
          <p:cNvSpPr txBox="1"/>
          <p:nvPr>
            <p:ph type="ctrTitle"/>
          </p:nvPr>
        </p:nvSpPr>
        <p:spPr>
          <a:xfrm>
            <a:off x="1951900" y="2406875"/>
            <a:ext cx="5524200" cy="8214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Best Practices on Updating and Configuring Systems</a:t>
            </a:r>
            <a:endParaRPr sz="2200">
              <a:latin typeface="Montserrat"/>
              <a:ea typeface="Montserrat"/>
              <a:cs typeface="Montserrat"/>
              <a:sym typeface="Montserrat"/>
            </a:endParaRPr>
          </a:p>
        </p:txBody>
      </p:sp>
      <p:pic>
        <p:nvPicPr>
          <p:cNvPr id="43" name="Google Shape;43;p8"/>
          <p:cNvPicPr preferRelativeResize="0"/>
          <p:nvPr/>
        </p:nvPicPr>
        <p:blipFill rotWithShape="1">
          <a:blip r:embed="rId3">
            <a:alphaModFix/>
          </a:blip>
          <a:srcRect b="24653" l="0" r="0" t="0"/>
          <a:stretch/>
        </p:blipFill>
        <p:spPr>
          <a:xfrm>
            <a:off x="3382350" y="49225"/>
            <a:ext cx="2379300" cy="1787424"/>
          </a:xfrm>
          <a:prstGeom prst="rect">
            <a:avLst/>
          </a:prstGeom>
          <a:noFill/>
          <a:ln>
            <a:noFill/>
          </a:ln>
        </p:spPr>
      </p:pic>
      <p:sp>
        <p:nvSpPr>
          <p:cNvPr id="44" name="Google Shape;44;p8"/>
          <p:cNvSpPr txBox="1"/>
          <p:nvPr>
            <p:ph idx="1" type="subTitle"/>
          </p:nvPr>
        </p:nvSpPr>
        <p:spPr>
          <a:xfrm>
            <a:off x="2601900" y="3280875"/>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n" sz="1100" u="sng">
                <a:solidFill>
                  <a:schemeClr val="hlink"/>
                </a:solidFill>
                <a:hlinkClick r:id="rId4"/>
              </a:rPr>
              <a:t>https://www.ngoisac.org/</a:t>
            </a:r>
            <a:br>
              <a:rPr lang="en" sz="1100"/>
            </a:br>
            <a:r>
              <a:rPr lang="en" sz="1100" u="sng">
                <a:solidFill>
                  <a:schemeClr val="hlink"/>
                </a:solidFill>
                <a:hlinkClick r:id="rId5"/>
              </a:rPr>
              <a:t>membership@ngoisac.org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services aren’t Secure By Design?</a:t>
            </a:r>
            <a:endParaRPr/>
          </a:p>
        </p:txBody>
      </p:sp>
      <p:sp>
        <p:nvSpPr>
          <p:cNvPr id="105" name="Google Shape;105;p17"/>
          <p:cNvSpPr txBox="1"/>
          <p:nvPr>
            <p:ph idx="1" type="body"/>
          </p:nvPr>
        </p:nvSpPr>
        <p:spPr>
          <a:xfrm>
            <a:off x="549300" y="717400"/>
            <a:ext cx="38178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Now security </a:t>
            </a:r>
            <a:r>
              <a:rPr lang="en"/>
              <a:t>assurance</a:t>
            </a:r>
            <a:r>
              <a:rPr lang="en"/>
              <a:t> falls on:</a:t>
            </a:r>
            <a:endParaRPr/>
          </a:p>
          <a:p>
            <a:pPr indent="-317500" lvl="0" marL="457200" rtl="0" algn="l">
              <a:spcBef>
                <a:spcPts val="1600"/>
              </a:spcBef>
              <a:spcAft>
                <a:spcPts val="0"/>
              </a:spcAft>
              <a:buSzPts val="1400"/>
              <a:buChar char="●"/>
            </a:pPr>
            <a:r>
              <a:rPr lang="en"/>
              <a:t>HR</a:t>
            </a:r>
            <a:endParaRPr/>
          </a:p>
          <a:p>
            <a:pPr indent="-317500" lvl="0" marL="457200" rtl="0" algn="l">
              <a:spcBef>
                <a:spcPts val="0"/>
              </a:spcBef>
              <a:spcAft>
                <a:spcPts val="0"/>
              </a:spcAft>
              <a:buSzPts val="1400"/>
              <a:buChar char="●"/>
            </a:pPr>
            <a:r>
              <a:rPr lang="en"/>
              <a:t>Managers</a:t>
            </a:r>
            <a:endParaRPr/>
          </a:p>
          <a:p>
            <a:pPr indent="-317500" lvl="0" marL="457200" rtl="0" algn="l">
              <a:spcBef>
                <a:spcPts val="0"/>
              </a:spcBef>
              <a:spcAft>
                <a:spcPts val="0"/>
              </a:spcAft>
              <a:buSzPts val="1400"/>
              <a:buChar char="●"/>
            </a:pPr>
            <a:r>
              <a:rPr lang="en"/>
              <a:t>IT </a:t>
            </a:r>
            <a:endParaRPr/>
          </a:p>
          <a:p>
            <a:pPr indent="-317500" lvl="0" marL="457200" rtl="0" algn="l">
              <a:spcBef>
                <a:spcPts val="0"/>
              </a:spcBef>
              <a:spcAft>
                <a:spcPts val="0"/>
              </a:spcAft>
              <a:buSzPts val="1400"/>
              <a:buChar char="●"/>
            </a:pPr>
            <a:r>
              <a:rPr lang="en"/>
              <a:t>Operations</a:t>
            </a:r>
            <a:endParaRPr/>
          </a:p>
          <a:p>
            <a:pPr indent="0" lvl="0" marL="0" rtl="0" algn="l">
              <a:spcBef>
                <a:spcPts val="1600"/>
              </a:spcBef>
              <a:spcAft>
                <a:spcPts val="0"/>
              </a:spcAft>
              <a:buNone/>
            </a:pPr>
            <a:r>
              <a:rPr lang="en"/>
              <a:t>Getting configuration dialed in is iterative. You may </a:t>
            </a:r>
            <a:r>
              <a:rPr lang="en"/>
              <a:t>over secure</a:t>
            </a:r>
            <a:r>
              <a:rPr lang="en"/>
              <a:t> yourself, but that’s better than undersecuring.</a:t>
            </a:r>
            <a:endParaRPr/>
          </a:p>
          <a:p>
            <a:pPr indent="-317500" lvl="0" marL="457200" rtl="0" algn="l">
              <a:spcBef>
                <a:spcPts val="1600"/>
              </a:spcBef>
              <a:spcAft>
                <a:spcPts val="0"/>
              </a:spcAft>
              <a:buSzPts val="1400"/>
              <a:buChar char="-"/>
            </a:pPr>
            <a:r>
              <a:rPr lang="en" u="sng">
                <a:solidFill>
                  <a:schemeClr val="hlink"/>
                </a:solidFill>
                <a:hlinkClick r:id="rId3"/>
              </a:rPr>
              <a:t>Windows</a:t>
            </a:r>
            <a:endParaRPr/>
          </a:p>
          <a:p>
            <a:pPr indent="-317500" lvl="0" marL="457200" rtl="0" algn="l">
              <a:spcBef>
                <a:spcPts val="0"/>
              </a:spcBef>
              <a:spcAft>
                <a:spcPts val="0"/>
              </a:spcAft>
              <a:buSzPts val="1400"/>
              <a:buChar char="-"/>
            </a:pPr>
            <a:r>
              <a:rPr lang="en" u="sng">
                <a:solidFill>
                  <a:schemeClr val="hlink"/>
                </a:solidFill>
                <a:hlinkClick r:id="rId4"/>
              </a:rPr>
              <a:t>MS 365</a:t>
            </a:r>
            <a:endParaRPr/>
          </a:p>
          <a:p>
            <a:pPr indent="-317500" lvl="0" marL="457200" rtl="0" algn="l">
              <a:spcBef>
                <a:spcPts val="0"/>
              </a:spcBef>
              <a:spcAft>
                <a:spcPts val="0"/>
              </a:spcAft>
              <a:buSzPts val="1400"/>
              <a:buChar char="-"/>
            </a:pPr>
            <a:r>
              <a:rPr lang="en" u="sng">
                <a:solidFill>
                  <a:schemeClr val="hlink"/>
                </a:solidFill>
                <a:hlinkClick r:id="rId5"/>
              </a:rPr>
              <a:t>Google Workspaces</a:t>
            </a:r>
            <a:endParaRPr/>
          </a:p>
          <a:p>
            <a:pPr indent="-317500" lvl="0" marL="457200" rtl="0" algn="l">
              <a:spcBef>
                <a:spcPts val="0"/>
              </a:spcBef>
              <a:spcAft>
                <a:spcPts val="0"/>
              </a:spcAft>
              <a:buSzPts val="1400"/>
              <a:buChar char="-"/>
            </a:pPr>
            <a:r>
              <a:rPr lang="en" u="sng">
                <a:solidFill>
                  <a:schemeClr val="hlink"/>
                </a:solidFill>
                <a:hlinkClick r:id="rId6"/>
              </a:rPr>
              <a:t>Apple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insecure by </a:t>
            </a:r>
            <a:r>
              <a:rPr lang="en"/>
              <a:t>configuration: Plugins</a:t>
            </a:r>
            <a:r>
              <a:rPr lang="en" sz="1400">
                <a:solidFill>
                  <a:schemeClr val="dk1"/>
                </a:solidFill>
                <a:latin typeface="Montserrat"/>
                <a:ea typeface="Montserrat"/>
                <a:cs typeface="Montserrat"/>
                <a:sym typeface="Montserrat"/>
              </a:rPr>
              <a:t> </a:t>
            </a:r>
            <a:r>
              <a:rPr lang="en"/>
              <a:t>	</a:t>
            </a:r>
            <a:endParaRPr/>
          </a:p>
        </p:txBody>
      </p:sp>
      <p:sp>
        <p:nvSpPr>
          <p:cNvPr id="111" name="Google Shape;111;p18"/>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	Plu</a:t>
            </a:r>
            <a:r>
              <a:rPr lang="en"/>
              <a:t>gins contain custom code to defeat security policy</a:t>
            </a:r>
            <a:endParaRPr/>
          </a:p>
          <a:p>
            <a:pPr indent="-317500" lvl="0" marL="457200" rtl="0" algn="l">
              <a:spcBef>
                <a:spcPts val="1600"/>
              </a:spcBef>
              <a:spcAft>
                <a:spcPts val="0"/>
              </a:spcAft>
              <a:buSzPts val="1400"/>
              <a:buChar char="●"/>
            </a:pPr>
            <a:r>
              <a:rPr lang="en"/>
              <a:t>Browser plugins </a:t>
            </a:r>
            <a:endParaRPr/>
          </a:p>
          <a:p>
            <a:pPr indent="-317500" lvl="1" marL="914400" rtl="0" algn="l">
              <a:spcBef>
                <a:spcPts val="0"/>
              </a:spcBef>
              <a:spcAft>
                <a:spcPts val="0"/>
              </a:spcAft>
              <a:buSzPts val="1400"/>
              <a:buChar char="○"/>
            </a:pPr>
            <a:r>
              <a:rPr lang="en"/>
              <a:t>mellowtel proxy for hire</a:t>
            </a:r>
            <a:endParaRPr/>
          </a:p>
          <a:p>
            <a:pPr indent="-317500" lvl="1" marL="914400" rtl="0" algn="l">
              <a:spcBef>
                <a:spcPts val="0"/>
              </a:spcBef>
              <a:spcAft>
                <a:spcPts val="0"/>
              </a:spcAft>
              <a:buSzPts val="1400"/>
              <a:buChar char="○"/>
            </a:pPr>
            <a:r>
              <a:rPr lang="en"/>
              <a:t>no rules (mostly)</a:t>
            </a:r>
            <a:endParaRPr/>
          </a:p>
          <a:p>
            <a:pPr indent="-317500" lvl="0" marL="457200" rtl="0" algn="l">
              <a:spcBef>
                <a:spcPts val="0"/>
              </a:spcBef>
              <a:spcAft>
                <a:spcPts val="0"/>
              </a:spcAft>
              <a:buSzPts val="1400"/>
              <a:buChar char="●"/>
            </a:pPr>
            <a:r>
              <a:rPr lang="en"/>
              <a:t>Wordpress</a:t>
            </a:r>
            <a:endParaRPr/>
          </a:p>
          <a:p>
            <a:pPr indent="-317500" lvl="1" marL="914400" rtl="0" algn="l">
              <a:spcBef>
                <a:spcPts val="0"/>
              </a:spcBef>
              <a:spcAft>
                <a:spcPts val="0"/>
              </a:spcAft>
              <a:buSzPts val="1400"/>
              <a:buChar char="○"/>
            </a:pPr>
            <a:r>
              <a:rPr lang="en"/>
              <a:t>market police</a:t>
            </a:r>
            <a:endParaRPr/>
          </a:p>
          <a:p>
            <a:pPr indent="-317500" lvl="0" marL="457200" rtl="0" algn="l">
              <a:spcBef>
                <a:spcPts val="0"/>
              </a:spcBef>
              <a:spcAft>
                <a:spcPts val="0"/>
              </a:spcAft>
              <a:buSzPts val="1400"/>
              <a:buChar char="●"/>
            </a:pPr>
            <a:r>
              <a:rPr lang="en"/>
              <a:t>VSCode/IntelliJ</a:t>
            </a:r>
            <a:endParaRPr/>
          </a:p>
          <a:p>
            <a:pPr indent="-317500" lvl="1" marL="914400" rtl="0" algn="l">
              <a:spcBef>
                <a:spcPts val="0"/>
              </a:spcBef>
              <a:spcAft>
                <a:spcPts val="0"/>
              </a:spcAft>
              <a:buSzPts val="1400"/>
              <a:buChar char="○"/>
            </a:pPr>
            <a:r>
              <a:rPr lang="en"/>
              <a:t>ML/AI injections</a:t>
            </a:r>
            <a:endParaRPr/>
          </a:p>
          <a:p>
            <a:pPr indent="-317500" lvl="1" marL="914400" rtl="0" algn="l">
              <a:spcBef>
                <a:spcPts val="0"/>
              </a:spcBef>
              <a:spcAft>
                <a:spcPts val="0"/>
              </a:spcAft>
              <a:buSzPts val="1400"/>
              <a:buChar char="○"/>
            </a:pPr>
            <a:r>
              <a:rPr lang="en"/>
              <a:t>crypto-scams</a:t>
            </a:r>
            <a:endParaRPr/>
          </a:p>
          <a:p>
            <a:pPr indent="-317500" lvl="0" marL="457200" rtl="0" algn="l">
              <a:spcBef>
                <a:spcPts val="0"/>
              </a:spcBef>
              <a:spcAft>
                <a:spcPts val="0"/>
              </a:spcAft>
              <a:buSzPts val="1400"/>
              <a:buChar char="●"/>
            </a:pPr>
            <a:r>
              <a:rPr lang="en"/>
              <a:t>Auto-updates malicious?</a:t>
            </a:r>
            <a:endParaRPr/>
          </a:p>
          <a:p>
            <a:pPr indent="0" lvl="0" marL="914400" rtl="0" algn="l">
              <a:spcBef>
                <a:spcPts val="1600"/>
              </a:spcBef>
              <a:spcAft>
                <a:spcPts val="0"/>
              </a:spcAft>
              <a:buNone/>
            </a:pPr>
            <a:r>
              <a:t/>
            </a:r>
            <a:endParaRPr/>
          </a:p>
          <a:p>
            <a:pPr indent="0" lvl="0" marL="457200" rtl="0" algn="l">
              <a:spcBef>
                <a:spcPts val="1600"/>
              </a:spcBef>
              <a:spcAft>
                <a:spcPts val="1600"/>
              </a:spcAft>
              <a:buNone/>
            </a:pPr>
            <a:r>
              <a:t/>
            </a:r>
            <a:endParaRPr/>
          </a:p>
        </p:txBody>
      </p:sp>
      <p:pic>
        <p:nvPicPr>
          <p:cNvPr id="112" name="Google Shape;112;p18" title="browserext.jpeg"/>
          <p:cNvPicPr preferRelativeResize="0"/>
          <p:nvPr/>
        </p:nvPicPr>
        <p:blipFill rotWithShape="1">
          <a:blip r:embed="rId3">
            <a:alphaModFix/>
          </a:blip>
          <a:srcRect b="0" l="15392" r="7177" t="35913"/>
          <a:stretch/>
        </p:blipFill>
        <p:spPr>
          <a:xfrm>
            <a:off x="3520200" y="2349200"/>
            <a:ext cx="5623801" cy="2218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505300" y="141300"/>
            <a:ext cx="3782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Bake in observability</a:t>
            </a:r>
            <a:endParaRPr/>
          </a:p>
        </p:txBody>
      </p:sp>
      <p:sp>
        <p:nvSpPr>
          <p:cNvPr id="118" name="Google Shape;118;p19"/>
          <p:cNvSpPr txBox="1"/>
          <p:nvPr>
            <p:ph idx="1" type="body"/>
          </p:nvPr>
        </p:nvSpPr>
        <p:spPr>
          <a:xfrm>
            <a:off x="320425" y="717400"/>
            <a:ext cx="3817800" cy="3849900"/>
          </a:xfrm>
          <a:prstGeom prst="rect">
            <a:avLst/>
          </a:prstGeom>
        </p:spPr>
        <p:txBody>
          <a:bodyPr anchorCtr="0" anchor="t" bIns="91425" lIns="0" spcFirstLastPara="1" rIns="91425" wrap="square" tIns="0">
            <a:noAutofit/>
          </a:bodyPr>
          <a:lstStyle/>
          <a:p>
            <a:pPr indent="-317500" lvl="0" marL="457200" rtl="0" algn="l">
              <a:lnSpc>
                <a:spcPct val="100000"/>
              </a:lnSpc>
              <a:spcBef>
                <a:spcPts val="0"/>
              </a:spcBef>
              <a:spcAft>
                <a:spcPts val="0"/>
              </a:spcAft>
              <a:buSzPts val="1400"/>
              <a:buChar char="●"/>
            </a:pPr>
            <a:r>
              <a:rPr lang="en"/>
              <a:t>Log the things.</a:t>
            </a:r>
            <a:endParaRPr/>
          </a:p>
          <a:p>
            <a:pPr indent="-317500" lvl="1" marL="914400" rtl="0" algn="l">
              <a:lnSpc>
                <a:spcPct val="100000"/>
              </a:lnSpc>
              <a:spcBef>
                <a:spcPts val="0"/>
              </a:spcBef>
              <a:spcAft>
                <a:spcPts val="0"/>
              </a:spcAft>
              <a:buSzPts val="1400"/>
              <a:buChar char="○"/>
            </a:pPr>
            <a:r>
              <a:rPr lang="en"/>
              <a:t>Cloudtrail (AWS)</a:t>
            </a:r>
            <a:endParaRPr/>
          </a:p>
          <a:p>
            <a:pPr indent="-317500" lvl="1" marL="914400" rtl="0" algn="l">
              <a:lnSpc>
                <a:spcPct val="100000"/>
              </a:lnSpc>
              <a:spcBef>
                <a:spcPts val="0"/>
              </a:spcBef>
              <a:spcAft>
                <a:spcPts val="0"/>
              </a:spcAft>
              <a:buSzPts val="1400"/>
              <a:buChar char="○"/>
            </a:pPr>
            <a:r>
              <a:rPr lang="en" u="sng">
                <a:solidFill>
                  <a:schemeClr val="hlink"/>
                </a:solidFill>
                <a:hlinkClick r:id="rId3"/>
              </a:rPr>
              <a:t>Azure Monitor</a:t>
            </a:r>
            <a:endParaRPr/>
          </a:p>
          <a:p>
            <a:pPr indent="-317500" lvl="1" marL="914400" rtl="0" algn="l">
              <a:lnSpc>
                <a:spcPct val="100000"/>
              </a:lnSpc>
              <a:spcBef>
                <a:spcPts val="0"/>
              </a:spcBef>
              <a:spcAft>
                <a:spcPts val="0"/>
              </a:spcAft>
              <a:buSzPts val="1400"/>
              <a:buChar char="○"/>
            </a:pPr>
            <a:r>
              <a:rPr lang="en"/>
              <a:t>Splunk</a:t>
            </a:r>
            <a:endParaRPr/>
          </a:p>
          <a:p>
            <a:pPr indent="-317500" lvl="1" marL="914400" rtl="0" algn="l">
              <a:lnSpc>
                <a:spcPct val="100000"/>
              </a:lnSpc>
              <a:spcBef>
                <a:spcPts val="0"/>
              </a:spcBef>
              <a:spcAft>
                <a:spcPts val="0"/>
              </a:spcAft>
              <a:buSzPts val="1400"/>
              <a:buChar char="○"/>
            </a:pPr>
            <a:r>
              <a:rPr lang="en" u="sng">
                <a:solidFill>
                  <a:schemeClr val="hlink"/>
                </a:solidFill>
                <a:hlinkClick r:id="rId4"/>
              </a:rPr>
              <a:t>GCP Cloud Audit log</a:t>
            </a:r>
            <a:endParaRPr/>
          </a:p>
          <a:p>
            <a:pPr indent="-317500" lvl="2" marL="1371600" rtl="0" algn="l">
              <a:lnSpc>
                <a:spcPct val="100000"/>
              </a:lnSpc>
              <a:spcBef>
                <a:spcPts val="0"/>
              </a:spcBef>
              <a:spcAft>
                <a:spcPts val="0"/>
              </a:spcAft>
              <a:buSzPts val="1400"/>
              <a:buChar char="■"/>
            </a:pPr>
            <a:r>
              <a:rPr lang="en"/>
              <a:t>GAT+ ( extension )</a:t>
            </a:r>
            <a:endParaRPr/>
          </a:p>
          <a:p>
            <a:pPr indent="-317500" lvl="0" marL="457200" rtl="0" algn="l">
              <a:lnSpc>
                <a:spcPct val="100000"/>
              </a:lnSpc>
              <a:spcBef>
                <a:spcPts val="0"/>
              </a:spcBef>
              <a:spcAft>
                <a:spcPts val="0"/>
              </a:spcAft>
              <a:buSzPts val="1400"/>
              <a:buChar char="●"/>
            </a:pPr>
            <a:r>
              <a:rPr lang="en"/>
              <a:t>Security Information Event Management (SIEM)</a:t>
            </a:r>
            <a:endParaRPr/>
          </a:p>
          <a:p>
            <a:pPr indent="-317500" lvl="1" marL="914400" rtl="0" algn="l">
              <a:lnSpc>
                <a:spcPct val="100000"/>
              </a:lnSpc>
              <a:spcBef>
                <a:spcPts val="0"/>
              </a:spcBef>
              <a:spcAft>
                <a:spcPts val="0"/>
              </a:spcAft>
              <a:buSzPts val="1400"/>
              <a:buChar char="○"/>
            </a:pPr>
            <a:r>
              <a:rPr lang="en"/>
              <a:t>$$$</a:t>
            </a:r>
            <a:endParaRPr/>
          </a:p>
          <a:p>
            <a:pPr indent="-317500" lvl="1" marL="914400" rtl="0" algn="l">
              <a:lnSpc>
                <a:spcPct val="100000"/>
              </a:lnSpc>
              <a:spcBef>
                <a:spcPts val="0"/>
              </a:spcBef>
              <a:spcAft>
                <a:spcPts val="0"/>
              </a:spcAft>
              <a:buSzPts val="1400"/>
              <a:buChar char="○"/>
            </a:pPr>
            <a:r>
              <a:rPr lang="en"/>
              <a:t>high effort</a:t>
            </a:r>
            <a:endParaRPr/>
          </a:p>
          <a:p>
            <a:pPr indent="-317500" lvl="0" marL="457200" rtl="0" algn="l">
              <a:lnSpc>
                <a:spcPct val="100000"/>
              </a:lnSpc>
              <a:spcBef>
                <a:spcPts val="0"/>
              </a:spcBef>
              <a:spcAft>
                <a:spcPts val="0"/>
              </a:spcAft>
              <a:buSzPts val="1400"/>
              <a:buChar char="●"/>
            </a:pPr>
            <a:r>
              <a:rPr lang="en"/>
              <a:t>Old but good</a:t>
            </a:r>
            <a:endParaRPr/>
          </a:p>
          <a:p>
            <a:pPr indent="-317500" lvl="1" marL="914400" rtl="0" algn="l">
              <a:lnSpc>
                <a:spcPct val="100000"/>
              </a:lnSpc>
              <a:spcBef>
                <a:spcPts val="0"/>
              </a:spcBef>
              <a:spcAft>
                <a:spcPts val="0"/>
              </a:spcAft>
              <a:buSzPts val="1400"/>
              <a:buChar char="○"/>
            </a:pPr>
            <a:r>
              <a:rPr lang="en"/>
              <a:t>Syslog</a:t>
            </a:r>
            <a:endParaRPr/>
          </a:p>
          <a:p>
            <a:pPr indent="-317500" lvl="1" marL="914400" rtl="0" algn="l">
              <a:lnSpc>
                <a:spcPct val="100000"/>
              </a:lnSpc>
              <a:spcBef>
                <a:spcPts val="0"/>
              </a:spcBef>
              <a:spcAft>
                <a:spcPts val="0"/>
              </a:spcAft>
              <a:buSzPts val="1400"/>
              <a:buChar char="○"/>
            </a:pPr>
            <a:r>
              <a:rPr lang="en"/>
              <a:t>Sawmill</a:t>
            </a:r>
            <a:endParaRPr/>
          </a:p>
          <a:p>
            <a:pPr indent="-317500" lvl="1" marL="914400" rtl="0" algn="l">
              <a:lnSpc>
                <a:spcPct val="100000"/>
              </a:lnSpc>
              <a:spcBef>
                <a:spcPts val="0"/>
              </a:spcBef>
              <a:spcAft>
                <a:spcPts val="0"/>
              </a:spcAft>
              <a:buSzPts val="1400"/>
              <a:buChar char="○"/>
            </a:pPr>
            <a:r>
              <a:rPr lang="en"/>
              <a:t>SNMP</a:t>
            </a:r>
            <a:endParaRPr/>
          </a:p>
          <a:p>
            <a:pPr indent="0" lvl="0" marL="914400" rtl="0" algn="l">
              <a:lnSpc>
                <a:spcPct val="100000"/>
              </a:lnSpc>
              <a:spcBef>
                <a:spcPts val="1600"/>
              </a:spcBef>
              <a:spcAft>
                <a:spcPts val="1600"/>
              </a:spcAft>
              <a:buNone/>
            </a:pPr>
            <a:r>
              <a:t/>
            </a:r>
            <a:endParaRPr/>
          </a:p>
        </p:txBody>
      </p:sp>
      <p:pic>
        <p:nvPicPr>
          <p:cNvPr id="119" name="Google Shape;119;p19" title="8858526743_f7c4e8499b_c.jpg"/>
          <p:cNvPicPr preferRelativeResize="0"/>
          <p:nvPr/>
        </p:nvPicPr>
        <p:blipFill>
          <a:blip r:embed="rId5">
            <a:alphaModFix/>
          </a:blip>
          <a:stretch>
            <a:fillRect/>
          </a:stretch>
        </p:blipFill>
        <p:spPr>
          <a:xfrm>
            <a:off x="4138225" y="1225950"/>
            <a:ext cx="5005776" cy="3341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Patch Management </a:t>
            </a:r>
            <a:br>
              <a:rPr lang="en"/>
            </a:br>
            <a:r>
              <a:rPr lang="en"/>
              <a:t>Cycle</a:t>
            </a:r>
            <a:endParaRPr/>
          </a:p>
        </p:txBody>
      </p:sp>
      <p:sp>
        <p:nvSpPr>
          <p:cNvPr id="125" name="Google Shape;125;p20"/>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lnSpc>
                <a:spcPct val="115000"/>
              </a:lnSpc>
              <a:spcBef>
                <a:spcPts val="1200"/>
              </a:spcBef>
              <a:spcAft>
                <a:spcPts val="0"/>
              </a:spcAft>
              <a:buNone/>
            </a:pPr>
            <a:r>
              <a:t/>
            </a:r>
            <a:endParaRPr b="1"/>
          </a:p>
          <a:p>
            <a:pPr indent="0" lvl="0" marL="0" rtl="0" algn="l">
              <a:spcBef>
                <a:spcPts val="1200"/>
              </a:spcBef>
              <a:spcAft>
                <a:spcPts val="1600"/>
              </a:spcAft>
              <a:buNone/>
            </a:pPr>
            <a:r>
              <a:t/>
            </a:r>
            <a:endParaRPr b="1"/>
          </a:p>
        </p:txBody>
      </p:sp>
      <p:pic>
        <p:nvPicPr>
          <p:cNvPr descr="https://images.spiceworks.com/wp-content/uploads/2022/08/18042017/Patch-Management-Best-Practices.png" id="126" name="Google Shape;126;p20"/>
          <p:cNvPicPr preferRelativeResize="0"/>
          <p:nvPr/>
        </p:nvPicPr>
        <p:blipFill>
          <a:blip r:embed="rId3">
            <a:alphaModFix/>
          </a:blip>
          <a:stretch>
            <a:fillRect/>
          </a:stretch>
        </p:blipFill>
        <p:spPr>
          <a:xfrm>
            <a:off x="4406100" y="24600"/>
            <a:ext cx="4737901" cy="4737901"/>
          </a:xfrm>
          <a:prstGeom prst="rect">
            <a:avLst/>
          </a:prstGeom>
          <a:noFill/>
          <a:ln>
            <a:noFill/>
          </a:ln>
        </p:spPr>
      </p:pic>
      <p:sp>
        <p:nvSpPr>
          <p:cNvPr id="127" name="Google Shape;127;p20"/>
          <p:cNvSpPr txBox="1"/>
          <p:nvPr/>
        </p:nvSpPr>
        <p:spPr>
          <a:xfrm>
            <a:off x="4638225" y="4712250"/>
            <a:ext cx="4505700" cy="2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Montserrat"/>
                <a:ea typeface="Montserrat"/>
                <a:cs typeface="Montserrat"/>
                <a:sym typeface="Montserrat"/>
                <a:hlinkClick r:id="rId4"/>
              </a:rPr>
              <a:t>https://www.spiceworks.com/tech/devops/articles/what-is-patch-management/</a:t>
            </a:r>
            <a:endParaRPr sz="1200">
              <a:solidFill>
                <a:schemeClr val="accent6"/>
              </a:solidFill>
              <a:latin typeface="Montserrat"/>
              <a:ea typeface="Montserrat"/>
              <a:cs typeface="Montserrat"/>
              <a:sym typeface="Montserrat"/>
            </a:endParaRPr>
          </a:p>
        </p:txBody>
      </p:sp>
      <p:sp>
        <p:nvSpPr>
          <p:cNvPr id="128" name="Google Shape;128;p20"/>
          <p:cNvSpPr txBox="1"/>
          <p:nvPr/>
        </p:nvSpPr>
        <p:spPr>
          <a:xfrm>
            <a:off x="362975" y="1671550"/>
            <a:ext cx="4149300" cy="3299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Asset Inventory foundational </a:t>
            </a:r>
            <a:r>
              <a:rPr lang="en" sz="1000">
                <a:solidFill>
                  <a:schemeClr val="accent6"/>
                </a:solidFill>
                <a:latin typeface="Montserrat"/>
                <a:ea typeface="Montserrat"/>
                <a:cs typeface="Montserrat"/>
                <a:sym typeface="Montserrat"/>
              </a:rPr>
              <a:t>(mission #3)</a:t>
            </a:r>
            <a:endParaRPr sz="10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Monitor vendors for updates </a:t>
            </a:r>
            <a:r>
              <a:rPr lang="en" sz="1000">
                <a:solidFill>
                  <a:schemeClr val="accent6"/>
                </a:solidFill>
                <a:latin typeface="Montserrat"/>
                <a:ea typeface="Montserrat"/>
                <a:cs typeface="Montserrat"/>
                <a:sym typeface="Montserrat"/>
              </a:rPr>
              <a:t>(mission #1)</a:t>
            </a:r>
            <a:endParaRPr sz="10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Backup / Apply Updates / Test </a:t>
            </a:r>
            <a:r>
              <a:rPr lang="en" sz="1000">
                <a:solidFill>
                  <a:schemeClr val="accent6"/>
                </a:solidFill>
                <a:latin typeface="Montserrat"/>
                <a:ea typeface="Montserrat"/>
                <a:cs typeface="Montserrat"/>
                <a:sym typeface="Montserrat"/>
              </a:rPr>
              <a:t>(Can’t do this enough think $CRWD)</a:t>
            </a:r>
            <a:endParaRPr sz="10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Repeat on all systems</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track what to patch?</a:t>
            </a:r>
            <a:endParaRPr/>
          </a:p>
        </p:txBody>
      </p:sp>
      <p:sp>
        <p:nvSpPr>
          <p:cNvPr id="134" name="Google Shape;134;p21"/>
          <p:cNvSpPr txBox="1"/>
          <p:nvPr>
            <p:ph idx="1" type="body"/>
          </p:nvPr>
        </p:nvSpPr>
        <p:spPr>
          <a:xfrm>
            <a:off x="549300" y="717400"/>
            <a:ext cx="450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1450">
                <a:solidFill>
                  <a:schemeClr val="dk1"/>
                </a:solidFill>
              </a:rPr>
              <a:t>Y</a:t>
            </a:r>
            <a:r>
              <a:rPr lang="en" sz="1450">
                <a:solidFill>
                  <a:schemeClr val="dk1"/>
                </a:solidFill>
              </a:rPr>
              <a:t>our vendor may not offer help early enough.</a:t>
            </a:r>
            <a:endParaRPr sz="1450"/>
          </a:p>
          <a:p>
            <a:pPr indent="0" lvl="0" marL="0" rtl="0" algn="l">
              <a:spcBef>
                <a:spcPts val="1600"/>
              </a:spcBef>
              <a:spcAft>
                <a:spcPts val="0"/>
              </a:spcAft>
              <a:buNone/>
            </a:pPr>
            <a:r>
              <a:rPr lang="en" sz="1450"/>
              <a:t>Alert sources</a:t>
            </a:r>
            <a:endParaRPr sz="1450"/>
          </a:p>
          <a:p>
            <a:pPr indent="-320675" lvl="0" marL="457200" rtl="0" algn="l">
              <a:spcBef>
                <a:spcPts val="1600"/>
              </a:spcBef>
              <a:spcAft>
                <a:spcPts val="0"/>
              </a:spcAft>
              <a:buSzPts val="1450"/>
              <a:buChar char="●"/>
            </a:pPr>
            <a:r>
              <a:rPr lang="en" sz="1450"/>
              <a:t>Google alerts </a:t>
            </a:r>
            <a:endParaRPr sz="1450"/>
          </a:p>
          <a:p>
            <a:pPr indent="-320675" lvl="0" marL="457200" rtl="0" algn="l">
              <a:spcBef>
                <a:spcPts val="0"/>
              </a:spcBef>
              <a:spcAft>
                <a:spcPts val="0"/>
              </a:spcAft>
              <a:buSzPts val="1450"/>
              <a:buChar char="●"/>
            </a:pPr>
            <a:r>
              <a:rPr lang="en" sz="1450"/>
              <a:t>Full disclosure</a:t>
            </a:r>
            <a:endParaRPr sz="1450"/>
          </a:p>
          <a:p>
            <a:pPr indent="-320675" lvl="0" marL="457200" rtl="0" algn="l">
              <a:spcBef>
                <a:spcPts val="0"/>
              </a:spcBef>
              <a:spcAft>
                <a:spcPts val="0"/>
              </a:spcAft>
              <a:buSzPts val="1450"/>
              <a:buChar char="●"/>
            </a:pPr>
            <a:r>
              <a:rPr lang="en" sz="1450"/>
              <a:t>Twitter</a:t>
            </a:r>
            <a:endParaRPr sz="1450"/>
          </a:p>
          <a:p>
            <a:pPr indent="-320675" lvl="0" marL="457200" rtl="0" algn="l">
              <a:spcBef>
                <a:spcPts val="0"/>
              </a:spcBef>
              <a:spcAft>
                <a:spcPts val="0"/>
              </a:spcAft>
              <a:buSzPts val="1450"/>
              <a:buChar char="●"/>
            </a:pPr>
            <a:r>
              <a:rPr lang="en" sz="1450"/>
              <a:t>Subscribe to vendor alerts</a:t>
            </a:r>
            <a:endParaRPr sz="1450"/>
          </a:p>
          <a:p>
            <a:pPr indent="-320675" lvl="0" marL="457200" rtl="0" algn="l">
              <a:spcBef>
                <a:spcPts val="0"/>
              </a:spcBef>
              <a:spcAft>
                <a:spcPts val="0"/>
              </a:spcAft>
              <a:buSzPts val="1450"/>
              <a:buChar char="●"/>
            </a:pPr>
            <a:r>
              <a:rPr lang="en" sz="1450" u="sng">
                <a:solidFill>
                  <a:schemeClr val="hlink"/>
                </a:solidFill>
                <a:hlinkClick r:id="rId3"/>
              </a:rPr>
              <a:t>CISA</a:t>
            </a:r>
            <a:endParaRPr sz="1450"/>
          </a:p>
          <a:p>
            <a:pPr indent="0" lvl="0" marL="0" rtl="0" algn="l">
              <a:spcBef>
                <a:spcPts val="1600"/>
              </a:spcBef>
              <a:spcAft>
                <a:spcPts val="0"/>
              </a:spcAft>
              <a:buNone/>
            </a:pPr>
            <a:r>
              <a:rPr lang="en" sz="1450"/>
              <a:t>Use automation</a:t>
            </a:r>
            <a:endParaRPr sz="1450"/>
          </a:p>
          <a:p>
            <a:pPr indent="-320675" lvl="0" marL="457200" rtl="0" algn="l">
              <a:spcBef>
                <a:spcPts val="1600"/>
              </a:spcBef>
              <a:spcAft>
                <a:spcPts val="0"/>
              </a:spcAft>
              <a:buSzPts val="1450"/>
              <a:buChar char="●"/>
            </a:pPr>
            <a:r>
              <a:rPr lang="en" sz="1450" u="sng">
                <a:solidFill>
                  <a:schemeClr val="hlink"/>
                </a:solidFill>
                <a:hlinkClick r:id="rId4"/>
              </a:rPr>
              <a:t>https://ninite.com/pro</a:t>
            </a:r>
            <a:r>
              <a:rPr lang="en" sz="1450"/>
              <a:t> </a:t>
            </a:r>
            <a:endParaRPr sz="1450"/>
          </a:p>
          <a:p>
            <a:pPr indent="-320675" lvl="0" marL="457200" rtl="0" algn="l">
              <a:spcBef>
                <a:spcPts val="0"/>
              </a:spcBef>
              <a:spcAft>
                <a:spcPts val="0"/>
              </a:spcAft>
              <a:buSzPts val="1450"/>
              <a:buChar char="●"/>
            </a:pPr>
            <a:r>
              <a:rPr lang="en" sz="1450" u="sng">
                <a:solidFill>
                  <a:schemeClr val="hlink"/>
                </a:solidFill>
                <a:hlinkClick r:id="rId5"/>
              </a:rPr>
              <a:t>Lansweeper</a:t>
            </a:r>
            <a:endParaRPr sz="1450"/>
          </a:p>
          <a:p>
            <a:pPr indent="-320675" lvl="0" marL="457200" rtl="0" algn="l">
              <a:spcBef>
                <a:spcPts val="0"/>
              </a:spcBef>
              <a:spcAft>
                <a:spcPts val="0"/>
              </a:spcAft>
              <a:buSzPts val="1450"/>
              <a:buChar char="●"/>
            </a:pPr>
            <a:r>
              <a:rPr lang="en" sz="1450" u="sng">
                <a:solidFill>
                  <a:schemeClr val="hlink"/>
                </a:solidFill>
                <a:hlinkClick r:id="rId6"/>
              </a:rPr>
              <a:t>Apple Enterprise Business</a:t>
            </a:r>
            <a:r>
              <a:rPr lang="en" sz="1450"/>
              <a:t> </a:t>
            </a:r>
            <a:endParaRPr sz="1450"/>
          </a:p>
          <a:p>
            <a:pPr indent="-320675" lvl="0" marL="457200" rtl="0" algn="l">
              <a:spcBef>
                <a:spcPts val="0"/>
              </a:spcBef>
              <a:spcAft>
                <a:spcPts val="0"/>
              </a:spcAft>
              <a:buSzPts val="1450"/>
              <a:buChar char="●"/>
            </a:pPr>
            <a:r>
              <a:rPr lang="en" sz="1450" u="sng">
                <a:solidFill>
                  <a:schemeClr val="hlink"/>
                </a:solidFill>
                <a:hlinkClick r:id="rId7"/>
              </a:rPr>
              <a:t>JAMF</a:t>
            </a:r>
            <a:endParaRPr sz="1450"/>
          </a:p>
        </p:txBody>
      </p:sp>
      <p:pic>
        <p:nvPicPr>
          <p:cNvPr descr="https://i.imgflip.com/7s09lx.jpg" id="135" name="Google Shape;135;p21"/>
          <p:cNvPicPr preferRelativeResize="0"/>
          <p:nvPr/>
        </p:nvPicPr>
        <p:blipFill>
          <a:blip r:embed="rId8">
            <a:alphaModFix/>
          </a:blip>
          <a:stretch>
            <a:fillRect/>
          </a:stretch>
        </p:blipFill>
        <p:spPr>
          <a:xfrm>
            <a:off x="5100350" y="957975"/>
            <a:ext cx="3868975" cy="3930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Non-Automated Patching</a:t>
            </a:r>
            <a:endParaRPr/>
          </a:p>
        </p:txBody>
      </p:sp>
      <p:sp>
        <p:nvSpPr>
          <p:cNvPr id="141" name="Google Shape;141;p22"/>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Herding cats and individually update systems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Use Google Workspace or MS 365 to verify mobile </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Don’t forget </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Printers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Networking Gear</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Televisions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IoT or Smart Devices!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Arial"/>
              <a:buChar char="●"/>
            </a:pPr>
            <a:r>
              <a:rPr lang="en" sz="1800">
                <a:solidFill>
                  <a:schemeClr val="accent6"/>
                </a:solidFill>
              </a:rPr>
              <a:t>Then do it again</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Next week, month, etc.</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Or whenever</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But don’t forget</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Ever.</a:t>
            </a:r>
            <a:endParaRPr sz="1800">
              <a:solidFill>
                <a:schemeClr val="accent6"/>
              </a:solidFill>
            </a:endParaRPr>
          </a:p>
        </p:txBody>
      </p:sp>
      <p:pic>
        <p:nvPicPr>
          <p:cNvPr descr="https://static.wixstatic.com/media/0d40d5_888c1cc85c0e4f85ad48c8a4ec2f2fd6~mv2.png/v1/fill/w_720,h_480,al_c,lg_1,q_85/0d40d5_888c1cc85c0e4f85ad48c8a4ec2f2fd6~mv2.png" id="142" name="Google Shape;142;p22"/>
          <p:cNvPicPr preferRelativeResize="0"/>
          <p:nvPr/>
        </p:nvPicPr>
        <p:blipFill rotWithShape="1">
          <a:blip r:embed="rId3">
            <a:alphaModFix/>
          </a:blip>
          <a:srcRect b="0" l="16513" r="0" t="0"/>
          <a:stretch/>
        </p:blipFill>
        <p:spPr>
          <a:xfrm>
            <a:off x="4188050" y="1285850"/>
            <a:ext cx="4902449" cy="3914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Automatic Updating</a:t>
            </a:r>
            <a:endParaRPr/>
          </a:p>
        </p:txBody>
      </p:sp>
      <p:sp>
        <p:nvSpPr>
          <p:cNvPr id="148" name="Google Shape;148;p23"/>
          <p:cNvSpPr txBox="1"/>
          <p:nvPr>
            <p:ph idx="1" type="body"/>
          </p:nvPr>
        </p:nvSpPr>
        <p:spPr>
          <a:xfrm>
            <a:off x="386325" y="717400"/>
            <a:ext cx="3980700" cy="3849900"/>
          </a:xfrm>
          <a:prstGeom prst="rect">
            <a:avLst/>
          </a:prstGeom>
        </p:spPr>
        <p:txBody>
          <a:bodyPr anchorCtr="0" anchor="t" bIns="91425" lIns="0" spcFirstLastPara="1" rIns="91425" wrap="square" tIns="0">
            <a:noAutofit/>
          </a:bodyPr>
          <a:lstStyle/>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Automatic patching</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Scheduled</a:t>
            </a:r>
            <a:endParaRPr sz="1800">
              <a:solidFill>
                <a:schemeClr val="accent6"/>
              </a:solidFill>
            </a:endParaRPr>
          </a:p>
          <a:p>
            <a:pPr indent="0" lvl="0" marL="914400" marR="0" rtl="0" algn="l">
              <a:lnSpc>
                <a:spcPct val="100000"/>
              </a:lnSpc>
              <a:spcBef>
                <a:spcPts val="0"/>
              </a:spcBef>
              <a:spcAft>
                <a:spcPts val="0"/>
              </a:spcAft>
              <a:buNone/>
            </a:pPr>
            <a:r>
              <a:rPr lang="en" sz="1800">
                <a:solidFill>
                  <a:schemeClr val="accent6"/>
                </a:solidFill>
              </a:rPr>
              <a:t>vs. waivers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Discourage delaying updates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Enforce updates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Management agent</a:t>
            </a:r>
            <a:endParaRPr sz="1800">
              <a:solidFill>
                <a:schemeClr val="accent6"/>
              </a:solidFill>
            </a:endParaRPr>
          </a:p>
          <a:p>
            <a:pPr indent="0" lvl="0" marL="914400" marR="0" rtl="0" algn="l">
              <a:lnSpc>
                <a:spcPct val="100000"/>
              </a:lnSpc>
              <a:spcBef>
                <a:spcPts val="0"/>
              </a:spcBef>
              <a:spcAft>
                <a:spcPts val="0"/>
              </a:spcAft>
              <a:buNone/>
            </a:pPr>
            <a:r>
              <a:rPr lang="en" sz="1800">
                <a:solidFill>
                  <a:schemeClr val="accent6"/>
                </a:solidFill>
              </a:rPr>
              <a:t>policy</a:t>
            </a:r>
            <a:endParaRPr sz="1800">
              <a:solidFill>
                <a:schemeClr val="accent6"/>
              </a:solidFill>
            </a:endParaRPr>
          </a:p>
        </p:txBody>
      </p:sp>
      <p:pic>
        <p:nvPicPr>
          <p:cNvPr descr="https://i.pinimg.com/474x/fd/eb/84/fdeb84b1b1d78c3f60b438ec94b68728.jpg" id="149" name="Google Shape;149;p23"/>
          <p:cNvPicPr preferRelativeResize="0"/>
          <p:nvPr/>
        </p:nvPicPr>
        <p:blipFill rotWithShape="1">
          <a:blip r:embed="rId3">
            <a:alphaModFix/>
          </a:blip>
          <a:srcRect b="0" l="0" r="15038" t="0"/>
          <a:stretch/>
        </p:blipFill>
        <p:spPr>
          <a:xfrm>
            <a:off x="4313592" y="768850"/>
            <a:ext cx="4830407" cy="3798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86325"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of Life (EOL)</a:t>
            </a:r>
            <a:endParaRPr/>
          </a:p>
        </p:txBody>
      </p:sp>
      <p:sp>
        <p:nvSpPr>
          <p:cNvPr id="155" name="Google Shape;155;p24"/>
          <p:cNvSpPr txBox="1"/>
          <p:nvPr>
            <p:ph idx="1" type="body"/>
          </p:nvPr>
        </p:nvSpPr>
        <p:spPr>
          <a:xfrm>
            <a:off x="386325" y="717400"/>
            <a:ext cx="3980700" cy="3849900"/>
          </a:xfrm>
          <a:prstGeom prst="rect">
            <a:avLst/>
          </a:prstGeom>
        </p:spPr>
        <p:txBody>
          <a:bodyPr anchorCtr="0" anchor="t" bIns="91425" lIns="0" spcFirstLastPara="1" rIns="91425" wrap="square" tIns="0">
            <a:noAutofit/>
          </a:bodyPr>
          <a:lstStyle/>
          <a:p>
            <a:pPr indent="-342900" lvl="0" marL="457200" marR="0" rtl="0" algn="l">
              <a:lnSpc>
                <a:spcPct val="100000"/>
              </a:lnSpc>
              <a:spcBef>
                <a:spcPts val="0"/>
              </a:spcBef>
              <a:spcAft>
                <a:spcPts val="0"/>
              </a:spcAft>
              <a:buClr>
                <a:schemeClr val="accent6"/>
              </a:buClr>
              <a:buSzPts val="1800"/>
              <a:buFont typeface="Montserrat"/>
              <a:buChar char="●"/>
            </a:pPr>
            <a:r>
              <a:rPr lang="en" sz="1800">
                <a:solidFill>
                  <a:schemeClr val="accent6"/>
                </a:solidFill>
              </a:rPr>
              <a:t>Identify </a:t>
            </a:r>
            <a:r>
              <a:rPr lang="en" sz="1800">
                <a:solidFill>
                  <a:schemeClr val="accent6"/>
                </a:solidFill>
              </a:rPr>
              <a:t>persistent</a:t>
            </a:r>
            <a:r>
              <a:rPr lang="en" sz="1800">
                <a:solidFill>
                  <a:schemeClr val="accent6"/>
                </a:solidFill>
              </a:rPr>
              <a:t> storage</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Disc drives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Memory cards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Soldered flash memories</a:t>
            </a:r>
            <a:endParaRPr sz="1800">
              <a:solidFill>
                <a:schemeClr val="accent6"/>
              </a:solidFill>
            </a:endParaRPr>
          </a:p>
          <a:p>
            <a:pPr indent="-342900" lvl="2" marL="1371600" marR="0" rtl="0" algn="l">
              <a:lnSpc>
                <a:spcPct val="100000"/>
              </a:lnSpc>
              <a:spcBef>
                <a:spcPts val="0"/>
              </a:spcBef>
              <a:spcAft>
                <a:spcPts val="0"/>
              </a:spcAft>
              <a:buClr>
                <a:schemeClr val="accent6"/>
              </a:buClr>
              <a:buSzPts val="1800"/>
              <a:buFont typeface="Arial"/>
              <a:buChar char="-"/>
            </a:pPr>
            <a:r>
              <a:rPr lang="en" sz="1800">
                <a:solidFill>
                  <a:schemeClr val="accent6"/>
                </a:solidFill>
              </a:rPr>
              <a:t>tricky to wipe</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Arial"/>
              <a:buChar char="●"/>
            </a:pPr>
            <a:r>
              <a:rPr lang="en" sz="1800">
                <a:solidFill>
                  <a:schemeClr val="accent6"/>
                </a:solidFill>
              </a:rPr>
              <a:t>External id</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Asset tags</a:t>
            </a:r>
            <a:endParaRPr sz="1800">
              <a:solidFill>
                <a:schemeClr val="accent6"/>
              </a:solidFill>
            </a:endParaRPr>
          </a:p>
          <a:p>
            <a:pPr indent="-342900" lvl="1" marL="914400" marR="0" rtl="0" algn="l">
              <a:lnSpc>
                <a:spcPct val="100000"/>
              </a:lnSpc>
              <a:spcBef>
                <a:spcPts val="0"/>
              </a:spcBef>
              <a:spcAft>
                <a:spcPts val="0"/>
              </a:spcAft>
              <a:buClr>
                <a:schemeClr val="accent6"/>
              </a:buClr>
              <a:buSzPts val="1800"/>
              <a:buFont typeface="Arial"/>
              <a:buChar char="-"/>
            </a:pPr>
            <a:r>
              <a:rPr lang="en" sz="1800">
                <a:solidFill>
                  <a:schemeClr val="accent6"/>
                </a:solidFill>
              </a:rPr>
              <a:t>Labels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Arial"/>
              <a:buChar char="●"/>
            </a:pPr>
            <a:r>
              <a:rPr lang="en" sz="1800">
                <a:solidFill>
                  <a:schemeClr val="accent6"/>
                </a:solidFill>
              </a:rPr>
              <a:t>Batteries</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Arial"/>
              <a:buChar char="●"/>
            </a:pPr>
            <a:r>
              <a:rPr lang="en" sz="1800">
                <a:solidFill>
                  <a:schemeClr val="accent6"/>
                </a:solidFill>
              </a:rPr>
              <a:t>No biohazards please</a:t>
            </a:r>
            <a:endParaRPr sz="1800">
              <a:solidFill>
                <a:schemeClr val="accent6"/>
              </a:solidFill>
            </a:endParaRPr>
          </a:p>
          <a:p>
            <a:pPr indent="-342900" lvl="0" marL="457200" marR="0" rtl="0" algn="l">
              <a:lnSpc>
                <a:spcPct val="100000"/>
              </a:lnSpc>
              <a:spcBef>
                <a:spcPts val="0"/>
              </a:spcBef>
              <a:spcAft>
                <a:spcPts val="0"/>
              </a:spcAft>
              <a:buClr>
                <a:schemeClr val="accent6"/>
              </a:buClr>
              <a:buSzPts val="1800"/>
              <a:buFont typeface="Arial"/>
              <a:buChar char="●"/>
            </a:pPr>
            <a:r>
              <a:rPr lang="en" sz="1800">
                <a:solidFill>
                  <a:schemeClr val="accent6"/>
                </a:solidFill>
              </a:rPr>
              <a:t>Ecycling can be done at low or no cost</a:t>
            </a:r>
            <a:endParaRPr sz="1800">
              <a:solidFill>
                <a:schemeClr val="accent6"/>
              </a:solidFill>
            </a:endParaRPr>
          </a:p>
        </p:txBody>
      </p:sp>
      <p:pic>
        <p:nvPicPr>
          <p:cNvPr id="156" name="Google Shape;156;p24" title="357026402_808b206a84_c.jpg"/>
          <p:cNvPicPr preferRelativeResize="0"/>
          <p:nvPr/>
        </p:nvPicPr>
        <p:blipFill>
          <a:blip r:embed="rId3">
            <a:alphaModFix/>
          </a:blip>
          <a:stretch>
            <a:fillRect/>
          </a:stretch>
        </p:blipFill>
        <p:spPr>
          <a:xfrm>
            <a:off x="4367025" y="619225"/>
            <a:ext cx="4472176" cy="33541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938500" y="445025"/>
            <a:ext cx="7035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 Patch Lifecycle</a:t>
            </a:r>
            <a:endParaRPr/>
          </a:p>
        </p:txBody>
      </p:sp>
      <p:cxnSp>
        <p:nvCxnSpPr>
          <p:cNvPr id="162" name="Google Shape;162;p25"/>
          <p:cNvCxnSpPr/>
          <p:nvPr/>
        </p:nvCxnSpPr>
        <p:spPr>
          <a:xfrm>
            <a:off x="5209825" y="1705200"/>
            <a:ext cx="1286700" cy="0"/>
          </a:xfrm>
          <a:prstGeom prst="straightConnector1">
            <a:avLst/>
          </a:prstGeom>
          <a:noFill/>
          <a:ln cap="flat" cmpd="sng" w="9525">
            <a:solidFill>
              <a:srgbClr val="155B55"/>
            </a:solidFill>
            <a:prstDash val="solid"/>
            <a:round/>
            <a:headEnd len="sm" w="sm" type="none"/>
            <a:tailEnd len="med" w="med" type="oval"/>
          </a:ln>
        </p:spPr>
      </p:cxnSp>
      <p:cxnSp>
        <p:nvCxnSpPr>
          <p:cNvPr id="163" name="Google Shape;163;p25"/>
          <p:cNvCxnSpPr/>
          <p:nvPr/>
        </p:nvCxnSpPr>
        <p:spPr>
          <a:xfrm>
            <a:off x="5209825" y="3648300"/>
            <a:ext cx="1286700" cy="0"/>
          </a:xfrm>
          <a:prstGeom prst="straightConnector1">
            <a:avLst/>
          </a:prstGeom>
          <a:noFill/>
          <a:ln cap="flat" cmpd="sng" w="9525">
            <a:solidFill>
              <a:srgbClr val="1B786F"/>
            </a:solidFill>
            <a:prstDash val="solid"/>
            <a:round/>
            <a:headEnd len="sm" w="sm" type="none"/>
            <a:tailEnd len="med" w="med" type="oval"/>
          </a:ln>
        </p:spPr>
      </p:cxnSp>
      <p:grpSp>
        <p:nvGrpSpPr>
          <p:cNvPr id="164" name="Google Shape;164;p25"/>
          <p:cNvGrpSpPr/>
          <p:nvPr/>
        </p:nvGrpSpPr>
        <p:grpSpPr>
          <a:xfrm>
            <a:off x="846125" y="1705200"/>
            <a:ext cx="5650400" cy="3058425"/>
            <a:chOff x="846125" y="1705200"/>
            <a:chExt cx="5650400" cy="3058425"/>
          </a:xfrm>
        </p:grpSpPr>
        <p:sp>
          <p:nvSpPr>
            <p:cNvPr id="165" name="Google Shape;165;p25"/>
            <p:cNvSpPr txBox="1"/>
            <p:nvPr/>
          </p:nvSpPr>
          <p:spPr>
            <a:xfrm>
              <a:off x="846125" y="347392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lt1"/>
                  </a:solidFill>
                  <a:latin typeface="Montserrat"/>
                  <a:ea typeface="Montserrat"/>
                  <a:cs typeface="Montserrat"/>
                  <a:sym typeface="Montserrat"/>
                </a:rPr>
                <a:t>4. Monitor for new updates</a:t>
              </a:r>
              <a:endParaRPr b="1" sz="800">
                <a:latin typeface="Roboto"/>
                <a:ea typeface="Roboto"/>
                <a:cs typeface="Roboto"/>
                <a:sym typeface="Roboto"/>
              </a:endParaRPr>
            </a:p>
          </p:txBody>
        </p:sp>
        <p:cxnSp>
          <p:nvCxnSpPr>
            <p:cNvPr id="166" name="Google Shape;166;p25"/>
            <p:cNvCxnSpPr/>
            <p:nvPr/>
          </p:nvCxnSpPr>
          <p:spPr>
            <a:xfrm>
              <a:off x="5209825" y="1705200"/>
              <a:ext cx="1286700" cy="0"/>
            </a:xfrm>
            <a:prstGeom prst="straightConnector1">
              <a:avLst/>
            </a:prstGeom>
            <a:noFill/>
            <a:ln cap="flat" cmpd="sng" w="9525">
              <a:solidFill>
                <a:srgbClr val="155B55"/>
              </a:solidFill>
              <a:prstDash val="solid"/>
              <a:round/>
              <a:headEnd len="sm" w="sm" type="none"/>
              <a:tailEnd len="med" w="med" type="oval"/>
            </a:ln>
          </p:spPr>
        </p:cxnSp>
      </p:grpSp>
      <p:grpSp>
        <p:nvGrpSpPr>
          <p:cNvPr id="167" name="Google Shape;167;p25"/>
          <p:cNvGrpSpPr/>
          <p:nvPr/>
        </p:nvGrpSpPr>
        <p:grpSpPr>
          <a:xfrm>
            <a:off x="5209825" y="3343425"/>
            <a:ext cx="3757125" cy="1289700"/>
            <a:chOff x="5209825" y="3343425"/>
            <a:chExt cx="3757125" cy="1289700"/>
          </a:xfrm>
        </p:grpSpPr>
        <p:sp>
          <p:nvSpPr>
            <p:cNvPr id="168" name="Google Shape;168;p25"/>
            <p:cNvSpPr txBox="1"/>
            <p:nvPr/>
          </p:nvSpPr>
          <p:spPr>
            <a:xfrm>
              <a:off x="6105550" y="3343425"/>
              <a:ext cx="2861400" cy="12897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n">
                  <a:solidFill>
                    <a:schemeClr val="lt1"/>
                  </a:solidFill>
                  <a:latin typeface="Montserrat"/>
                  <a:ea typeface="Montserrat"/>
                  <a:cs typeface="Montserrat"/>
                  <a:sym typeface="Montserrat"/>
                </a:rPr>
                <a:t>3 . Verify updates</a:t>
              </a:r>
              <a:endParaRPr>
                <a:solidFill>
                  <a:schemeClr val="lt1"/>
                </a:solidFill>
                <a:latin typeface="Montserrat"/>
                <a:ea typeface="Montserrat"/>
                <a:cs typeface="Montserrat"/>
                <a:sym typeface="Montserrat"/>
              </a:endParaRPr>
            </a:p>
            <a:p>
              <a:pPr indent="0" lvl="0" marL="0" rtl="0" algn="l">
                <a:spcBef>
                  <a:spcPts val="1600"/>
                </a:spcBef>
                <a:spcAft>
                  <a:spcPts val="1600"/>
                </a:spcAft>
                <a:buNone/>
              </a:pPr>
              <a:r>
                <a:t/>
              </a:r>
              <a:endParaRPr b="1" sz="1200">
                <a:latin typeface="Roboto"/>
                <a:ea typeface="Roboto"/>
                <a:cs typeface="Roboto"/>
                <a:sym typeface="Roboto"/>
              </a:endParaRPr>
            </a:p>
          </p:txBody>
        </p:sp>
        <p:cxnSp>
          <p:nvCxnSpPr>
            <p:cNvPr id="169" name="Google Shape;169;p25"/>
            <p:cNvCxnSpPr/>
            <p:nvPr/>
          </p:nvCxnSpPr>
          <p:spPr>
            <a:xfrm>
              <a:off x="5209825" y="3648300"/>
              <a:ext cx="1286700" cy="0"/>
            </a:xfrm>
            <a:prstGeom prst="straightConnector1">
              <a:avLst/>
            </a:prstGeom>
            <a:noFill/>
            <a:ln cap="flat" cmpd="sng" w="9525">
              <a:solidFill>
                <a:srgbClr val="1B786F"/>
              </a:solidFill>
              <a:prstDash val="solid"/>
              <a:round/>
              <a:headEnd len="sm" w="sm" type="none"/>
              <a:tailEnd len="med" w="med" type="oval"/>
            </a:ln>
          </p:spPr>
        </p:cxnSp>
      </p:grpSp>
      <p:sp>
        <p:nvSpPr>
          <p:cNvPr id="170" name="Google Shape;170;p25"/>
          <p:cNvSpPr txBox="1"/>
          <p:nvPr/>
        </p:nvSpPr>
        <p:spPr>
          <a:xfrm>
            <a:off x="-377175" y="1462200"/>
            <a:ext cx="31047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1600"/>
              </a:spcAft>
              <a:buNone/>
            </a:pPr>
            <a:r>
              <a:rPr lang="en">
                <a:solidFill>
                  <a:schemeClr val="lt1"/>
                </a:solidFill>
                <a:latin typeface="Montserrat"/>
                <a:ea typeface="Montserrat"/>
                <a:cs typeface="Montserrat"/>
                <a:sym typeface="Montserrat"/>
              </a:rPr>
              <a:t>1. Identify Assets</a:t>
            </a:r>
            <a:endParaRPr b="1" sz="900">
              <a:latin typeface="Roboto"/>
              <a:ea typeface="Roboto"/>
              <a:cs typeface="Roboto"/>
              <a:sym typeface="Roboto"/>
            </a:endParaRPr>
          </a:p>
        </p:txBody>
      </p:sp>
      <p:cxnSp>
        <p:nvCxnSpPr>
          <p:cNvPr id="171" name="Google Shape;171;p25"/>
          <p:cNvCxnSpPr/>
          <p:nvPr/>
        </p:nvCxnSpPr>
        <p:spPr>
          <a:xfrm rot="10800000">
            <a:off x="2824950" y="2022900"/>
            <a:ext cx="993900" cy="15000"/>
          </a:xfrm>
          <a:prstGeom prst="straightConnector1">
            <a:avLst/>
          </a:prstGeom>
          <a:noFill/>
          <a:ln cap="flat" cmpd="sng" w="9525">
            <a:solidFill>
              <a:srgbClr val="1F887E"/>
            </a:solidFill>
            <a:prstDash val="solid"/>
            <a:round/>
            <a:headEnd len="sm" w="sm" type="none"/>
            <a:tailEnd len="med" w="med" type="oval"/>
          </a:ln>
        </p:spPr>
      </p:cxnSp>
      <p:sp>
        <p:nvSpPr>
          <p:cNvPr id="172" name="Google Shape;172;p25"/>
          <p:cNvSpPr txBox="1"/>
          <p:nvPr/>
        </p:nvSpPr>
        <p:spPr>
          <a:xfrm>
            <a:off x="5532675" y="1266050"/>
            <a:ext cx="2645700" cy="128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1300">
                <a:solidFill>
                  <a:schemeClr val="lt1"/>
                </a:solidFill>
                <a:latin typeface="Montserrat"/>
                <a:ea typeface="Montserrat"/>
                <a:cs typeface="Montserrat"/>
                <a:sym typeface="Montserrat"/>
              </a:rPr>
              <a:t>2. Apply Updates</a:t>
            </a:r>
            <a:endParaRPr>
              <a:solidFill>
                <a:schemeClr val="lt1"/>
              </a:solidFill>
              <a:latin typeface="Montserrat"/>
              <a:ea typeface="Montserrat"/>
              <a:cs typeface="Montserrat"/>
              <a:sym typeface="Montserrat"/>
            </a:endParaRPr>
          </a:p>
          <a:p>
            <a:pPr indent="0" lvl="0" marL="0" marR="0" rtl="0" algn="r">
              <a:lnSpc>
                <a:spcPct val="100000"/>
              </a:lnSpc>
              <a:spcBef>
                <a:spcPts val="1600"/>
              </a:spcBef>
              <a:spcAft>
                <a:spcPts val="1600"/>
              </a:spcAft>
              <a:buNone/>
            </a:pPr>
            <a:r>
              <a:t/>
            </a:r>
            <a:endParaRPr b="1" sz="700">
              <a:solidFill>
                <a:schemeClr val="lt1"/>
              </a:solidFill>
              <a:latin typeface="Roboto"/>
              <a:ea typeface="Roboto"/>
              <a:cs typeface="Roboto"/>
              <a:sym typeface="Roboto"/>
            </a:endParaRPr>
          </a:p>
        </p:txBody>
      </p:sp>
      <p:cxnSp>
        <p:nvCxnSpPr>
          <p:cNvPr id="173" name="Google Shape;173;p25"/>
          <p:cNvCxnSpPr/>
          <p:nvPr/>
        </p:nvCxnSpPr>
        <p:spPr>
          <a:xfrm rot="10800000">
            <a:off x="2817775" y="3910825"/>
            <a:ext cx="1311000" cy="0"/>
          </a:xfrm>
          <a:prstGeom prst="straightConnector1">
            <a:avLst/>
          </a:prstGeom>
          <a:noFill/>
          <a:ln cap="flat" cmpd="sng" w="9525">
            <a:solidFill>
              <a:srgbClr val="1D7E75"/>
            </a:solidFill>
            <a:prstDash val="solid"/>
            <a:round/>
            <a:headEnd len="sm" w="sm" type="none"/>
            <a:tailEnd len="med" w="med" type="oval"/>
          </a:ln>
        </p:spPr>
      </p:cxnSp>
      <p:grpSp>
        <p:nvGrpSpPr>
          <p:cNvPr id="174" name="Google Shape;174;p25"/>
          <p:cNvGrpSpPr/>
          <p:nvPr/>
        </p:nvGrpSpPr>
        <p:grpSpPr>
          <a:xfrm>
            <a:off x="2378762" y="655742"/>
            <a:ext cx="4404766" cy="4411563"/>
            <a:chOff x="2675582" y="676586"/>
            <a:chExt cx="3793942" cy="3790328"/>
          </a:xfrm>
        </p:grpSpPr>
        <p:sp>
          <p:nvSpPr>
            <p:cNvPr id="175" name="Google Shape;175;p25"/>
            <p:cNvSpPr/>
            <p:nvPr/>
          </p:nvSpPr>
          <p:spPr>
            <a:xfrm rot="-7199815">
              <a:off x="3183352" y="1184485"/>
              <a:ext cx="2774659" cy="2774659"/>
            </a:xfrm>
            <a:prstGeom prst="blockArc">
              <a:avLst>
                <a:gd fmla="val 12622480" name="adj1"/>
                <a:gd fmla="val 18176457" name="adj2"/>
                <a:gd fmla="val 20786" name="adj3"/>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rot="-1799815">
              <a:off x="3183352" y="1184357"/>
              <a:ext cx="2774659" cy="2774659"/>
            </a:xfrm>
            <a:prstGeom prst="blockArc">
              <a:avLst>
                <a:gd fmla="val 12622480" name="adj1"/>
                <a:gd fmla="val 18176457" name="adj2"/>
                <a:gd fmla="val 20786" name="adj3"/>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rot="3600185">
              <a:off x="3187094" y="1184439"/>
              <a:ext cx="2774659" cy="2774659"/>
            </a:xfrm>
            <a:prstGeom prst="blockArc">
              <a:avLst>
                <a:gd fmla="val 12564381" name="adj1"/>
                <a:gd fmla="val 18346131" name="adj2"/>
                <a:gd fmla="val 20844" name="adj3"/>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rot="9000185">
              <a:off x="3185977" y="1184485"/>
              <a:ext cx="2774659" cy="2774659"/>
            </a:xfrm>
            <a:prstGeom prst="blockArc">
              <a:avLst>
                <a:gd fmla="val 12622480" name="adj1"/>
                <a:gd fmla="val 18081133" name="adj2"/>
                <a:gd fmla="val 20809" name="adj3"/>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5"/>
            <p:cNvGrpSpPr/>
            <p:nvPr/>
          </p:nvGrpSpPr>
          <p:grpSpPr>
            <a:xfrm rot="5400000">
              <a:off x="5379663" y="2278951"/>
              <a:ext cx="585001" cy="585472"/>
              <a:chOff x="1967628" y="812211"/>
              <a:chExt cx="588000" cy="588000"/>
            </a:xfrm>
          </p:grpSpPr>
          <p:sp>
            <p:nvSpPr>
              <p:cNvPr id="180" name="Google Shape;180;p25"/>
              <p:cNvSpPr/>
              <p:nvPr/>
            </p:nvSpPr>
            <p:spPr>
              <a:xfrm rot="39023">
                <a:off x="1970909" y="815492"/>
                <a:ext cx="581437" cy="581437"/>
              </a:xfrm>
              <a:prstGeom prst="pie">
                <a:avLst>
                  <a:gd fmla="val 6190354" name="adj1"/>
                  <a:gd fmla="val 14996165" name="adj2"/>
                </a:avLst>
              </a:prstGeom>
              <a:solidFill>
                <a:srgbClr val="1B786F"/>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rot="10800000">
                <a:off x="1970875" y="815525"/>
                <a:ext cx="581400" cy="581400"/>
              </a:xfrm>
              <a:prstGeom prst="pie">
                <a:avLst>
                  <a:gd fmla="val 4028252" name="adj1"/>
                  <a:gd fmla="val 17183677" name="adj2"/>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 name="Google Shape;182;p25"/>
            <p:cNvGrpSpPr/>
            <p:nvPr/>
          </p:nvGrpSpPr>
          <p:grpSpPr>
            <a:xfrm rot="10800000">
              <a:off x="4280709" y="3378529"/>
              <a:ext cx="585001" cy="585472"/>
              <a:chOff x="1967628" y="812211"/>
              <a:chExt cx="588000" cy="588000"/>
            </a:xfrm>
          </p:grpSpPr>
          <p:sp>
            <p:nvSpPr>
              <p:cNvPr id="183" name="Google Shape;183;p25"/>
              <p:cNvSpPr/>
              <p:nvPr/>
            </p:nvSpPr>
            <p:spPr>
              <a:xfrm rot="39023">
                <a:off x="1970909" y="815492"/>
                <a:ext cx="581437" cy="581437"/>
              </a:xfrm>
              <a:prstGeom prst="pie">
                <a:avLst>
                  <a:gd fmla="val 6190354" name="adj1"/>
                  <a:gd fmla="val 14996165" name="adj2"/>
                </a:avLst>
              </a:prstGeom>
              <a:solidFill>
                <a:srgbClr val="1D7E7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rot="10800000">
                <a:off x="1970875" y="815525"/>
                <a:ext cx="581400" cy="581400"/>
              </a:xfrm>
              <a:prstGeom prst="pie">
                <a:avLst>
                  <a:gd fmla="val 4028252" name="adj1"/>
                  <a:gd fmla="val 17183677" name="adj2"/>
                </a:avLst>
              </a:prstGeom>
              <a:solidFill>
                <a:srgbClr val="1D7E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5"/>
            <p:cNvGrpSpPr/>
            <p:nvPr/>
          </p:nvGrpSpPr>
          <p:grpSpPr>
            <a:xfrm rot="-5400000">
              <a:off x="3179922" y="2281478"/>
              <a:ext cx="585001" cy="585472"/>
              <a:chOff x="1967628" y="812211"/>
              <a:chExt cx="588000" cy="588000"/>
            </a:xfrm>
          </p:grpSpPr>
          <p:sp>
            <p:nvSpPr>
              <p:cNvPr id="186" name="Google Shape;186;p25"/>
              <p:cNvSpPr/>
              <p:nvPr/>
            </p:nvSpPr>
            <p:spPr>
              <a:xfrm rot="39023">
                <a:off x="1970909" y="815492"/>
                <a:ext cx="581437" cy="581437"/>
              </a:xfrm>
              <a:prstGeom prst="pie">
                <a:avLst>
                  <a:gd fmla="val 6190354" name="adj1"/>
                  <a:gd fmla="val 14996165" name="adj2"/>
                </a:avLst>
              </a:prstGeom>
              <a:solidFill>
                <a:srgbClr val="1F887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10800000">
                <a:off x="1970875" y="815525"/>
                <a:ext cx="581400" cy="581400"/>
              </a:xfrm>
              <a:prstGeom prst="pie">
                <a:avLst>
                  <a:gd fmla="val 4028252" name="adj1"/>
                  <a:gd fmla="val 17183677" name="adj2"/>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5"/>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1</a:t>
              </a:r>
              <a:endParaRPr b="1" sz="1600">
                <a:solidFill>
                  <a:srgbClr val="FFFFFF"/>
                </a:solidFill>
                <a:latin typeface="Roboto"/>
                <a:ea typeface="Roboto"/>
                <a:cs typeface="Roboto"/>
                <a:sym typeface="Roboto"/>
              </a:endParaRPr>
            </a:p>
          </p:txBody>
        </p:sp>
        <p:sp>
          <p:nvSpPr>
            <p:cNvPr id="189" name="Google Shape;189;p25"/>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4</a:t>
              </a:r>
              <a:endParaRPr b="1" sz="1600">
                <a:solidFill>
                  <a:srgbClr val="FFFFFF"/>
                </a:solidFill>
                <a:latin typeface="Roboto"/>
                <a:ea typeface="Roboto"/>
                <a:cs typeface="Roboto"/>
                <a:sym typeface="Roboto"/>
              </a:endParaRPr>
            </a:p>
          </p:txBody>
        </p:sp>
        <p:sp>
          <p:nvSpPr>
            <p:cNvPr id="190" name="Google Shape;190;p25"/>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3</a:t>
              </a:r>
              <a:endParaRPr b="1" sz="1600">
                <a:solidFill>
                  <a:srgbClr val="FFFFFF"/>
                </a:solidFill>
                <a:latin typeface="Roboto"/>
                <a:ea typeface="Roboto"/>
                <a:cs typeface="Roboto"/>
                <a:sym typeface="Roboto"/>
              </a:endParaRPr>
            </a:p>
          </p:txBody>
        </p:sp>
        <p:grpSp>
          <p:nvGrpSpPr>
            <p:cNvPr id="191" name="Google Shape;191;p25"/>
            <p:cNvGrpSpPr/>
            <p:nvPr/>
          </p:nvGrpSpPr>
          <p:grpSpPr>
            <a:xfrm>
              <a:off x="4261689" y="1180926"/>
              <a:ext cx="585001" cy="585530"/>
              <a:chOff x="1967628" y="812211"/>
              <a:chExt cx="588000" cy="588000"/>
            </a:xfrm>
          </p:grpSpPr>
          <p:sp>
            <p:nvSpPr>
              <p:cNvPr id="192" name="Google Shape;192;p25"/>
              <p:cNvSpPr/>
              <p:nvPr/>
            </p:nvSpPr>
            <p:spPr>
              <a:xfrm rot="39023">
                <a:off x="1970909" y="815492"/>
                <a:ext cx="581437" cy="581437"/>
              </a:xfrm>
              <a:prstGeom prst="pie">
                <a:avLst>
                  <a:gd fmla="val 6190354" name="adj1"/>
                  <a:gd fmla="val 14996165" name="adj2"/>
                </a:avLst>
              </a:prstGeom>
              <a:solidFill>
                <a:srgbClr val="155B55"/>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rot="10800000">
                <a:off x="1970875" y="815525"/>
                <a:ext cx="581400" cy="581400"/>
              </a:xfrm>
              <a:prstGeom prst="pie">
                <a:avLst>
                  <a:gd fmla="val 4028252" name="adj1"/>
                  <a:gd fmla="val 17183677" name="adj2"/>
                </a:avLst>
              </a:prstGeom>
              <a:solidFill>
                <a:srgbClr val="155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 name="Google Shape;194;p25"/>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2</a:t>
              </a:r>
              <a:endParaRPr b="1" sz="1600">
                <a:solidFill>
                  <a:srgbClr val="FFFFFF"/>
                </a:solidFill>
                <a:latin typeface="Roboto"/>
                <a:ea typeface="Roboto"/>
                <a:cs typeface="Roboto"/>
                <a:sym typeface="Robot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Questions ?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Mission Description</a:t>
            </a:r>
            <a:endParaRPr/>
          </a:p>
        </p:txBody>
      </p:sp>
      <p:sp>
        <p:nvSpPr>
          <p:cNvPr id="50" name="Google Shape;50;p9"/>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a:t>
            </a:r>
            <a:r>
              <a:rPr lang="en"/>
              <a:t>his mission involves providing advice on best practices for updating and configuring both physical and digital systems.</a:t>
            </a:r>
            <a:endParaRPr/>
          </a:p>
          <a:p>
            <a:pPr indent="0" lvl="0" marL="0" rtl="0" algn="l">
              <a:spcBef>
                <a:spcPts val="1600"/>
              </a:spcBef>
              <a:spcAft>
                <a:spcPts val="1600"/>
              </a:spcAft>
              <a:buNone/>
            </a:pPr>
            <a:r>
              <a:rPr lang="en"/>
              <a:t>The specific systems requiring assistance are identified through further discussions. </a:t>
            </a:r>
            <a:br>
              <a:rPr lang="en"/>
            </a:br>
            <a:br>
              <a:rPr lang="en"/>
            </a:br>
            <a:r>
              <a:rPr lang="en">
                <a:solidFill>
                  <a:schemeClr val="dk1"/>
                </a:solidFill>
              </a:rPr>
              <a:t>Who: operational staff with administrative or decision making roles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Missions</a:t>
            </a:r>
            <a:endParaRPr/>
          </a:p>
        </p:txBody>
      </p:sp>
      <p:sp>
        <p:nvSpPr>
          <p:cNvPr id="56" name="Google Shape;56;p10"/>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Assets Inventory Development-</a:t>
            </a:r>
            <a:r>
              <a:rPr lang="en"/>
              <a:t>The purpose of this mission is to assist the Beneficiary NGO in developing an inventory of their assets. This includes identifying and documenting all the hardware, software, and digital resources used within the organization. Having a comprehensive inventory helps in understanding the organization's technology landscape, identifying potential vulnerabilities, and implementing appropriate security measures. </a:t>
            </a:r>
            <a:endParaRPr/>
          </a:p>
          <a:p>
            <a:pPr indent="0" lvl="0" marL="0" rtl="0" algn="l">
              <a:spcBef>
                <a:spcPts val="1600"/>
              </a:spcBef>
              <a:spcAft>
                <a:spcPts val="0"/>
              </a:spcAft>
              <a:buNone/>
            </a:pPr>
            <a:r>
              <a:rPr b="1" lang="en"/>
              <a:t>Cloud Services Mapping- </a:t>
            </a:r>
            <a:r>
              <a:rPr lang="en"/>
              <a:t>In this mission, the Builders provide support in mapping the Beneficiary's cloud service providers. The objective is to gain visibility and understanding of the organization's cloud-based services, including Infrastructure-as-a-Service (IaaS), Platform-as-a-Service (PaaS), and Software-as-a-Service (SaaS). By mapping cloud services, the organization can better manage and secure their cloud-based assets and data.</a:t>
            </a:r>
            <a:endParaRPr/>
          </a:p>
          <a:p>
            <a:pPr indent="0" lvl="0" marL="0" rtl="0" algn="l">
              <a:spcBef>
                <a:spcPts val="1600"/>
              </a:spcBef>
              <a:spcAft>
                <a:spcPts val="1600"/>
              </a:spcAft>
              <a:buNone/>
            </a:pPr>
            <a:r>
              <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62" name="Google Shape;62;p11"/>
          <p:cNvSpPr txBox="1"/>
          <p:nvPr>
            <p:ph idx="1" type="body"/>
          </p:nvPr>
        </p:nvSpPr>
        <p:spPr>
          <a:xfrm>
            <a:off x="549300" y="717400"/>
            <a:ext cx="54615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SzPts val="1600"/>
              <a:buChar char="●"/>
            </a:pPr>
            <a:r>
              <a:rPr b="1" lang="en" sz="1600"/>
              <a:t>Risk – </a:t>
            </a:r>
            <a:r>
              <a:rPr lang="en"/>
              <a:t>”A measure of the extent to which an entity is threatened by a potential circumstance or event, and typically a function of: (i) the adverse impacts that would arise if the circumstance or event occurs; and (ii) the likelihood of occurrence.” – </a:t>
            </a:r>
            <a:r>
              <a:rPr lang="en" u="sng">
                <a:solidFill>
                  <a:schemeClr val="hlink"/>
                </a:solidFill>
                <a:hlinkClick r:id="rId3"/>
              </a:rPr>
              <a:t>NIST</a:t>
            </a:r>
            <a:endParaRPr/>
          </a:p>
          <a:p>
            <a:pPr indent="-330200" lvl="0" marL="457200" rtl="0" algn="l">
              <a:spcBef>
                <a:spcPts val="1000"/>
              </a:spcBef>
              <a:spcAft>
                <a:spcPts val="0"/>
              </a:spcAft>
              <a:buSzPts val="1600"/>
              <a:buChar char="●"/>
            </a:pPr>
            <a:r>
              <a:rPr b="1" lang="en" sz="1600"/>
              <a:t>Updates (Patches) – </a:t>
            </a:r>
            <a:r>
              <a:rPr lang="en"/>
              <a:t>software changes to systems to fix functionality or security issues after release</a:t>
            </a:r>
            <a:endParaRPr/>
          </a:p>
          <a:p>
            <a:pPr indent="-330200" lvl="0" marL="457200" rtl="0" algn="l">
              <a:spcBef>
                <a:spcPts val="1000"/>
              </a:spcBef>
              <a:spcAft>
                <a:spcPts val="0"/>
              </a:spcAft>
              <a:buSzPts val="1600"/>
              <a:buChar char="●"/>
            </a:pPr>
            <a:r>
              <a:rPr b="1" lang="en" sz="1600"/>
              <a:t>Mobile Device Management – </a:t>
            </a:r>
            <a:r>
              <a:rPr lang="en"/>
              <a:t>(MDM) method to manage </a:t>
            </a:r>
            <a:r>
              <a:rPr lang="en"/>
              <a:t>mobile </a:t>
            </a:r>
            <a:r>
              <a:rPr lang="en"/>
              <a:t>devices</a:t>
            </a:r>
            <a:endParaRPr/>
          </a:p>
          <a:p>
            <a:pPr indent="-330200" lvl="0" marL="457200" rtl="0" algn="l">
              <a:spcBef>
                <a:spcPts val="1000"/>
              </a:spcBef>
              <a:spcAft>
                <a:spcPts val="1000"/>
              </a:spcAft>
              <a:buSzPts val="1600"/>
              <a:buChar char="●"/>
            </a:pPr>
            <a:r>
              <a:rPr b="1" lang="en" sz="1600"/>
              <a:t>Secure by Default/Design – </a:t>
            </a:r>
            <a:r>
              <a:rPr lang="en" sz="1600"/>
              <a:t>Signatory companies attempt to make systems secure with minimum user effort **</a:t>
            </a:r>
            <a:endParaRPr b="1" sz="1600"/>
          </a:p>
        </p:txBody>
      </p:sp>
      <p:pic>
        <p:nvPicPr>
          <p:cNvPr descr="Software Updates" id="63" name="Google Shape;63;p11" title="Everything is a cloud application; the ping times just vary a lot."/>
          <p:cNvPicPr preferRelativeResize="0"/>
          <p:nvPr/>
        </p:nvPicPr>
        <p:blipFill rotWithShape="1">
          <a:blip r:embed="rId4">
            <a:alphaModFix/>
          </a:blip>
          <a:srcRect b="0" l="0" r="7986" t="0"/>
          <a:stretch/>
        </p:blipFill>
        <p:spPr>
          <a:xfrm>
            <a:off x="6144825" y="554650"/>
            <a:ext cx="2999176" cy="28236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p:txBody>
      </p:sp>
      <p:sp>
        <p:nvSpPr>
          <p:cNvPr id="69" name="Google Shape;69;p12"/>
          <p:cNvSpPr txBox="1"/>
          <p:nvPr>
            <p:ph idx="1" type="body"/>
          </p:nvPr>
        </p:nvSpPr>
        <p:spPr>
          <a:xfrm>
            <a:off x="549300" y="717400"/>
            <a:ext cx="44439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SzPts val="1600"/>
              <a:buChar char="●"/>
            </a:pPr>
            <a:r>
              <a:rPr b="1" lang="en" sz="1600"/>
              <a:t>Risk – </a:t>
            </a:r>
            <a:r>
              <a:rPr lang="en"/>
              <a:t>”A measure of the extent to which an entity is threatened by a potential circumstance or event, and typically a function of: (i) the adverse impacts that would arise if the circumstance or event occurs; and (ii) the likelihood of occurrence.” – </a:t>
            </a:r>
            <a:r>
              <a:rPr lang="en" u="sng">
                <a:solidFill>
                  <a:schemeClr val="hlink"/>
                </a:solidFill>
                <a:hlinkClick r:id="rId3"/>
              </a:rPr>
              <a:t>NIST</a:t>
            </a:r>
            <a:endParaRPr/>
          </a:p>
          <a:p>
            <a:pPr indent="-330200" lvl="0" marL="457200" rtl="0" algn="l">
              <a:spcBef>
                <a:spcPts val="1000"/>
              </a:spcBef>
              <a:spcAft>
                <a:spcPts val="0"/>
              </a:spcAft>
              <a:buSzPts val="1600"/>
              <a:buChar char="●"/>
            </a:pPr>
            <a:r>
              <a:rPr b="1" lang="en" sz="1600"/>
              <a:t>Patches – </a:t>
            </a:r>
            <a:r>
              <a:rPr lang="en"/>
              <a:t>software updates to systems to fix functionality or security issues</a:t>
            </a:r>
            <a:endParaRPr/>
          </a:p>
          <a:p>
            <a:pPr indent="-330200" lvl="0" marL="457200" rtl="0" algn="l">
              <a:spcBef>
                <a:spcPts val="1000"/>
              </a:spcBef>
              <a:spcAft>
                <a:spcPts val="0"/>
              </a:spcAft>
              <a:buSzPts val="1600"/>
              <a:buChar char="●"/>
            </a:pPr>
            <a:r>
              <a:rPr b="1" lang="en" sz="1600"/>
              <a:t>Mobile Device Management – </a:t>
            </a:r>
            <a:r>
              <a:rPr lang="en"/>
              <a:t>(MDM) method to manage devices</a:t>
            </a:r>
            <a:endParaRPr/>
          </a:p>
          <a:p>
            <a:pPr indent="-330200" lvl="0" marL="457200" rtl="0" algn="l">
              <a:spcBef>
                <a:spcPts val="1000"/>
              </a:spcBef>
              <a:spcAft>
                <a:spcPts val="0"/>
              </a:spcAft>
              <a:buSzPts val="1600"/>
              <a:buChar char="●"/>
            </a:pPr>
            <a:r>
              <a:rPr b="1" lang="en" sz="1600"/>
              <a:t>Secure by Default/Design – </a:t>
            </a:r>
            <a:r>
              <a:rPr lang="en" sz="1600"/>
              <a:t>A strategy where companies attempt to make their systems secure with little or no changes to the initial signon</a:t>
            </a:r>
            <a:endParaRPr sz="1600"/>
          </a:p>
          <a:p>
            <a:pPr indent="0" lvl="0" marL="0" rtl="0" algn="l">
              <a:spcBef>
                <a:spcPts val="1000"/>
              </a:spcBef>
              <a:spcAft>
                <a:spcPts val="1000"/>
              </a:spcAft>
              <a:buNone/>
            </a:pPr>
            <a:r>
              <a:t/>
            </a:r>
            <a:endParaRPr b="1" sz="1600"/>
          </a:p>
        </p:txBody>
      </p:sp>
      <p:pic>
        <p:nvPicPr>
          <p:cNvPr descr="Software Updates" id="70" name="Google Shape;70;p12" title="Everything is a cloud application; the ping times just vary a lot."/>
          <p:cNvPicPr preferRelativeResize="0"/>
          <p:nvPr/>
        </p:nvPicPr>
        <p:blipFill rotWithShape="1">
          <a:blip r:embed="rId4">
            <a:alphaModFix/>
          </a:blip>
          <a:srcRect b="0" l="0" r="0" t="0"/>
          <a:stretch/>
        </p:blipFill>
        <p:spPr>
          <a:xfrm>
            <a:off x="1726300" y="-66525"/>
            <a:ext cx="6090950" cy="5276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3"/>
          <p:cNvSpPr txBox="1"/>
          <p:nvPr>
            <p:ph type="title"/>
          </p:nvPr>
        </p:nvSpPr>
        <p:spPr>
          <a:xfrm>
            <a:off x="938500" y="445025"/>
            <a:ext cx="6290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Configuration Management</a:t>
            </a:r>
            <a:endParaRPr/>
          </a:p>
        </p:txBody>
      </p:sp>
      <p:sp>
        <p:nvSpPr>
          <p:cNvPr id="76" name="Google Shape;76;p13"/>
          <p:cNvSpPr txBox="1"/>
          <p:nvPr>
            <p:ph idx="1" type="body"/>
          </p:nvPr>
        </p:nvSpPr>
        <p:spPr>
          <a:xfrm>
            <a:off x="878500" y="1136375"/>
            <a:ext cx="6707400" cy="2765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Secure by Design/Default</a:t>
            </a:r>
            <a:endParaRPr/>
          </a:p>
          <a:p>
            <a:pPr indent="-317500" lvl="0" marL="457200" rtl="0" algn="l">
              <a:spcBef>
                <a:spcPts val="1000"/>
              </a:spcBef>
              <a:spcAft>
                <a:spcPts val="0"/>
              </a:spcAft>
              <a:buSzPts val="1400"/>
              <a:buChar char="●"/>
            </a:pPr>
            <a:r>
              <a:rPr lang="en"/>
              <a:t>Patch management?</a:t>
            </a:r>
            <a:endParaRPr/>
          </a:p>
          <a:p>
            <a:pPr indent="-317500" lvl="0" marL="457200" rtl="0" algn="l">
              <a:spcBef>
                <a:spcPts val="1000"/>
              </a:spcBef>
              <a:spcAft>
                <a:spcPts val="0"/>
              </a:spcAft>
              <a:buSzPts val="1400"/>
              <a:buChar char="●"/>
            </a:pPr>
            <a:r>
              <a:rPr lang="en"/>
              <a:t>What systems should you update?</a:t>
            </a:r>
            <a:endParaRPr/>
          </a:p>
          <a:p>
            <a:pPr indent="-317500" lvl="0" marL="457200" rtl="0" algn="l">
              <a:spcBef>
                <a:spcPts val="1000"/>
              </a:spcBef>
              <a:spcAft>
                <a:spcPts val="0"/>
              </a:spcAft>
              <a:buSzPts val="1400"/>
              <a:buChar char="●"/>
            </a:pPr>
            <a:r>
              <a:rPr lang="en"/>
              <a:t>How do you apply updates?</a:t>
            </a:r>
            <a:endParaRPr/>
          </a:p>
          <a:p>
            <a:pPr indent="-317500" lvl="0" marL="457200" rtl="0" algn="l">
              <a:spcBef>
                <a:spcPts val="1000"/>
              </a:spcBef>
              <a:spcAft>
                <a:spcPts val="0"/>
              </a:spcAft>
              <a:buSzPts val="1400"/>
              <a:buChar char="●"/>
            </a:pPr>
            <a:r>
              <a:rPr lang="en"/>
              <a:t>What is enterprise patch management?</a:t>
            </a:r>
            <a:endParaRPr/>
          </a:p>
          <a:p>
            <a:pPr indent="-317500" lvl="0" marL="457200" rtl="0" algn="l">
              <a:spcBef>
                <a:spcPts val="1000"/>
              </a:spcBef>
              <a:spcAft>
                <a:spcPts val="0"/>
              </a:spcAft>
              <a:buSzPts val="1400"/>
              <a:buChar char="●"/>
            </a:pPr>
            <a:r>
              <a:rPr lang="en"/>
              <a:t>What is Mobile device management (MDM)?</a:t>
            </a:r>
            <a:endParaRPr/>
          </a:p>
          <a:p>
            <a:pPr indent="-317500" lvl="0" marL="457200" rtl="0" algn="l">
              <a:spcBef>
                <a:spcPts val="1000"/>
              </a:spcBef>
              <a:spcAft>
                <a:spcPts val="0"/>
              </a:spcAft>
              <a:buSzPts val="1400"/>
              <a:buChar char="●"/>
            </a:pPr>
            <a:r>
              <a:rPr lang="en"/>
              <a:t>How to monitor what needs updating?</a:t>
            </a:r>
            <a:endParaRPr/>
          </a:p>
        </p:txBody>
      </p:sp>
      <p:pic>
        <p:nvPicPr>
          <p:cNvPr descr="https://imgs.xkcd.com/comics/update.png" id="77" name="Google Shape;77;p13"/>
          <p:cNvPicPr preferRelativeResize="0"/>
          <p:nvPr/>
        </p:nvPicPr>
        <p:blipFill rotWithShape="1">
          <a:blip r:embed="rId3">
            <a:alphaModFix/>
          </a:blip>
          <a:srcRect b="27478" l="0" r="1390" t="0"/>
          <a:stretch/>
        </p:blipFill>
        <p:spPr>
          <a:xfrm>
            <a:off x="4129600" y="3652725"/>
            <a:ext cx="5014400" cy="152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patch?</a:t>
            </a:r>
            <a:endParaRPr/>
          </a:p>
          <a:p>
            <a:pPr indent="0" lvl="0" marL="0" rtl="0" algn="l">
              <a:spcBef>
                <a:spcPts val="0"/>
              </a:spcBef>
              <a:spcAft>
                <a:spcPts val="0"/>
              </a:spcAft>
              <a:buNone/>
            </a:pPr>
            <a:r>
              <a:t/>
            </a:r>
            <a:endParaRPr/>
          </a:p>
        </p:txBody>
      </p:sp>
      <p:sp>
        <p:nvSpPr>
          <p:cNvPr id="83" name="Google Shape;83;p1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SzPts val="1600"/>
              <a:buChar char="●"/>
            </a:pPr>
            <a:r>
              <a:rPr lang="en" sz="1600"/>
              <a:t>Operating System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Applications  </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Network Equipment </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Mobile Devices</a:t>
            </a:r>
            <a:endParaRPr sz="1600"/>
          </a:p>
          <a:p>
            <a:pPr indent="0" lvl="0" marL="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Printers</a:t>
            </a:r>
            <a:br>
              <a:rPr lang="en" sz="1600"/>
            </a:br>
            <a:endParaRPr sz="1600"/>
          </a:p>
          <a:p>
            <a:pPr indent="-330200" lvl="0" marL="457200" rtl="0" algn="l">
              <a:spcBef>
                <a:spcPts val="0"/>
              </a:spcBef>
              <a:spcAft>
                <a:spcPts val="0"/>
              </a:spcAft>
              <a:buSzPts val="1600"/>
              <a:buChar char="●"/>
            </a:pPr>
            <a:r>
              <a:rPr lang="en" sz="1600"/>
              <a:t>Smart Devices- TVs, Bulbs,</a:t>
            </a:r>
            <a:br>
              <a:rPr lang="en" sz="1600"/>
            </a:br>
            <a:r>
              <a:rPr lang="en" sz="1600"/>
              <a:t>Switches, DVRs, etc.</a:t>
            </a:r>
            <a:endParaRPr sz="1600"/>
          </a:p>
          <a:p>
            <a:pPr indent="0" lvl="0" marL="457200" rtl="0" algn="l">
              <a:spcBef>
                <a:spcPts val="0"/>
              </a:spcBef>
              <a:spcAft>
                <a:spcPts val="0"/>
              </a:spcAft>
              <a:buNone/>
            </a:pPr>
            <a:r>
              <a:t/>
            </a:r>
            <a:endParaRPr sz="1600"/>
          </a:p>
          <a:p>
            <a:pPr indent="-330200" lvl="0" marL="457200" rtl="0" algn="l">
              <a:spcBef>
                <a:spcPts val="0"/>
              </a:spcBef>
              <a:spcAft>
                <a:spcPts val="0"/>
              </a:spcAft>
              <a:buSzPts val="1600"/>
              <a:buChar char="●"/>
            </a:pPr>
            <a:r>
              <a:rPr lang="en" sz="1600"/>
              <a:t>Internet of Things</a:t>
            </a:r>
            <a:endParaRPr sz="1600"/>
          </a:p>
          <a:p>
            <a:pPr indent="0" lvl="0" marL="457200" rtl="0" algn="l">
              <a:spcBef>
                <a:spcPts val="0"/>
              </a:spcBef>
              <a:spcAft>
                <a:spcPts val="0"/>
              </a:spcAft>
              <a:buNone/>
            </a:pPr>
            <a:r>
              <a:t/>
            </a:r>
            <a:endParaRPr sz="1600"/>
          </a:p>
          <a:p>
            <a:pPr indent="0" lvl="0" marL="457200" rtl="0" algn="l">
              <a:spcBef>
                <a:spcPts val="0"/>
              </a:spcBef>
              <a:spcAft>
                <a:spcPts val="0"/>
              </a:spcAft>
              <a:buNone/>
            </a:pPr>
            <a:r>
              <a:t/>
            </a:r>
            <a:endParaRPr sz="1600"/>
          </a:p>
        </p:txBody>
      </p:sp>
      <p:pic>
        <p:nvPicPr>
          <p:cNvPr id="84" name="Google Shape;84;p14"/>
          <p:cNvPicPr preferRelativeResize="0"/>
          <p:nvPr/>
        </p:nvPicPr>
        <p:blipFill rotWithShape="1">
          <a:blip r:embed="rId3">
            <a:alphaModFix/>
          </a:blip>
          <a:srcRect b="24653" l="0" r="0" t="0"/>
          <a:stretch/>
        </p:blipFill>
        <p:spPr>
          <a:xfrm>
            <a:off x="8308825" y="4516074"/>
            <a:ext cx="835174" cy="627425"/>
          </a:xfrm>
          <a:prstGeom prst="rect">
            <a:avLst/>
          </a:prstGeom>
          <a:noFill/>
          <a:ln>
            <a:noFill/>
          </a:ln>
        </p:spPr>
      </p:pic>
      <p:pic>
        <p:nvPicPr>
          <p:cNvPr descr="https://softwareforgood.com/wp-content/uploads/2018/03/all-the-things.png" id="85" name="Google Shape;85;p14"/>
          <p:cNvPicPr preferRelativeResize="0"/>
          <p:nvPr/>
        </p:nvPicPr>
        <p:blipFill>
          <a:blip r:embed="rId4">
            <a:alphaModFix/>
          </a:blip>
          <a:stretch>
            <a:fillRect/>
          </a:stretch>
        </p:blipFill>
        <p:spPr>
          <a:xfrm>
            <a:off x="3920850" y="0"/>
            <a:ext cx="5223150" cy="449675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
                                            <p:txEl>
                                              <p:pRg end="13" st="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Maybe everything doesn’t have to be online? </a:t>
            </a:r>
            <a:endParaRPr/>
          </a:p>
        </p:txBody>
      </p:sp>
      <p:sp>
        <p:nvSpPr>
          <p:cNvPr id="91" name="Google Shape;91;p15"/>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t/>
            </a:r>
            <a:endParaRPr/>
          </a:p>
          <a:p>
            <a:pPr indent="-317500" lvl="0" marL="457200" rtl="0" algn="l">
              <a:spcBef>
                <a:spcPts val="1000"/>
              </a:spcBef>
              <a:spcAft>
                <a:spcPts val="0"/>
              </a:spcAft>
              <a:buSzPts val="1400"/>
              <a:buChar char="-"/>
            </a:pPr>
            <a:r>
              <a:rPr lang="en"/>
              <a:t>Don’t configure them to be on the internet, you are the product</a:t>
            </a:r>
            <a:endParaRPr/>
          </a:p>
        </p:txBody>
      </p:sp>
      <p:sp>
        <p:nvSpPr>
          <p:cNvPr id="92" name="Google Shape;92;p15"/>
          <p:cNvSpPr txBox="1"/>
          <p:nvPr>
            <p:ph idx="4294967295" type="body"/>
          </p:nvPr>
        </p:nvSpPr>
        <p:spPr>
          <a:xfrm>
            <a:off x="549300" y="1767175"/>
            <a:ext cx="3186900" cy="29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1"/>
                </a:solidFill>
              </a:rPr>
              <a:t>Example devices that should stay offline (probably)</a:t>
            </a:r>
            <a:endParaRPr b="1">
              <a:solidFill>
                <a:schemeClr val="accent1"/>
              </a:solidFill>
            </a:endParaRPr>
          </a:p>
          <a:p>
            <a:pPr indent="-342900" lvl="0" marL="457200" rtl="0" algn="l">
              <a:spcBef>
                <a:spcPts val="1600"/>
              </a:spcBef>
              <a:spcAft>
                <a:spcPts val="0"/>
              </a:spcAft>
              <a:buClr>
                <a:schemeClr val="dk1"/>
              </a:buClr>
              <a:buSzPts val="1800"/>
              <a:buChar char="-"/>
            </a:pPr>
            <a:r>
              <a:rPr lang="en">
                <a:solidFill>
                  <a:schemeClr val="dk1"/>
                </a:solidFill>
              </a:rPr>
              <a:t>TVs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Coffee makers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Refrigerators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Fitness machines</a:t>
            </a:r>
            <a:br>
              <a:rPr lang="en">
                <a:solidFill>
                  <a:schemeClr val="dk1"/>
                </a:solidFill>
              </a:rPr>
            </a:br>
            <a:r>
              <a:rPr lang="en">
                <a:solidFill>
                  <a:schemeClr val="dk1"/>
                </a:solidFill>
              </a:rPr>
              <a:t>Thermostats</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p>
        </p:txBody>
      </p:sp>
      <p:pic>
        <p:nvPicPr>
          <p:cNvPr descr="Smart Home Security" id="93" name="Google Shape;93;p15" title="If they're getting valuable enough stuff from you, at least the organized crime folks have an incentive to issue regular updates to keep the appliance working after the manufacturer discontinues support."/>
          <p:cNvPicPr preferRelativeResize="0"/>
          <p:nvPr/>
        </p:nvPicPr>
        <p:blipFill rotWithShape="1">
          <a:blip r:embed="rId3">
            <a:alphaModFix/>
          </a:blip>
          <a:srcRect b="6929" l="3547" r="6191" t="4902"/>
          <a:stretch/>
        </p:blipFill>
        <p:spPr>
          <a:xfrm>
            <a:off x="3947650" y="1809000"/>
            <a:ext cx="5165875" cy="3394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Secure by Design / Secure by Default</a:t>
            </a:r>
            <a:endParaRPr/>
          </a:p>
        </p:txBody>
      </p:sp>
      <p:sp>
        <p:nvSpPr>
          <p:cNvPr id="99" name="Google Shape;99;p16"/>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This is a </a:t>
            </a:r>
            <a:r>
              <a:rPr lang="en" u="sng">
                <a:solidFill>
                  <a:schemeClr val="hlink"/>
                </a:solidFill>
                <a:highlight>
                  <a:srgbClr val="EFEFEF"/>
                </a:highlight>
                <a:hlinkClick r:id="rId3"/>
              </a:rPr>
              <a:t>voluntary pledge that some companies agreed to</a:t>
            </a:r>
            <a:r>
              <a:rPr lang="en"/>
              <a:t>. </a:t>
            </a:r>
            <a:endParaRPr/>
          </a:p>
          <a:p>
            <a:pPr indent="-317500" lvl="0" marL="457200" rtl="0" algn="l">
              <a:spcBef>
                <a:spcPts val="1600"/>
              </a:spcBef>
              <a:spcAft>
                <a:spcPts val="0"/>
              </a:spcAft>
              <a:buSzPts val="1400"/>
              <a:buChar char="●"/>
            </a:pPr>
            <a:r>
              <a:rPr lang="en" u="sng">
                <a:solidFill>
                  <a:schemeClr val="hlink"/>
                </a:solidFill>
                <a:hlinkClick r:id="rId4"/>
              </a:rPr>
              <a:t>US CISA</a:t>
            </a:r>
            <a:endParaRPr/>
          </a:p>
          <a:p>
            <a:pPr indent="-317500" lvl="0" marL="457200" rtl="0" algn="l">
              <a:spcBef>
                <a:spcPts val="0"/>
              </a:spcBef>
              <a:spcAft>
                <a:spcPts val="0"/>
              </a:spcAft>
              <a:buSzPts val="1400"/>
              <a:buChar char="●"/>
            </a:pPr>
            <a:r>
              <a:rPr lang="en" u="sng">
                <a:solidFill>
                  <a:schemeClr val="hlink"/>
                </a:solidFill>
                <a:hlinkClick r:id="rId5"/>
              </a:rPr>
              <a:t>UK NCSC</a:t>
            </a:r>
            <a:endParaRPr/>
          </a:p>
          <a:p>
            <a:pPr indent="0" lvl="0" marL="0" rtl="0" algn="l">
              <a:spcBef>
                <a:spcPts val="1600"/>
              </a:spcBef>
              <a:spcAft>
                <a:spcPts val="0"/>
              </a:spcAft>
              <a:buNone/>
            </a:pPr>
            <a:r>
              <a:rPr b="1" lang="en"/>
              <a:t>Defaults and their effects</a:t>
            </a:r>
            <a:endParaRPr b="1"/>
          </a:p>
          <a:p>
            <a:pPr indent="-317500" lvl="0" marL="457200" rtl="0" algn="l">
              <a:spcBef>
                <a:spcPts val="1600"/>
              </a:spcBef>
              <a:spcAft>
                <a:spcPts val="0"/>
              </a:spcAft>
              <a:buSzPts val="1400"/>
              <a:buChar char="●"/>
            </a:pPr>
            <a:r>
              <a:rPr lang="en"/>
              <a:t>Security and privacy risks are related but not necessarily the same.</a:t>
            </a:r>
            <a:endParaRPr/>
          </a:p>
          <a:p>
            <a:pPr indent="-317500" lvl="0" marL="457200" rtl="0" algn="l">
              <a:spcBef>
                <a:spcPts val="0"/>
              </a:spcBef>
              <a:spcAft>
                <a:spcPts val="0"/>
              </a:spcAft>
              <a:buSzPts val="1400"/>
              <a:buChar char="●"/>
            </a:pPr>
            <a:r>
              <a:rPr lang="en"/>
              <a:t>Venmo </a:t>
            </a:r>
            <a:endParaRPr/>
          </a:p>
          <a:p>
            <a:pPr indent="-317500" lvl="0" marL="457200" rtl="0" algn="l">
              <a:spcBef>
                <a:spcPts val="0"/>
              </a:spcBef>
              <a:spcAft>
                <a:spcPts val="0"/>
              </a:spcAft>
              <a:buSzPts val="1400"/>
              <a:buChar char="●"/>
            </a:pPr>
            <a:r>
              <a:rPr lang="en"/>
              <a:t>RIght to Repair, related concept.</a:t>
            </a:r>
            <a:endParaRPr/>
          </a:p>
          <a:p>
            <a:pPr indent="0" lvl="0" marL="0" rtl="0" algn="l">
              <a:spcBef>
                <a:spcPts val="1600"/>
              </a:spcBef>
              <a:spcAft>
                <a:spcPts val="0"/>
              </a:spcAft>
              <a:buNone/>
            </a:pPr>
            <a:r>
              <a:rPr b="1" lang="en"/>
              <a:t>Topics from the major platform vendors</a:t>
            </a:r>
            <a:endParaRPr b="1"/>
          </a:p>
          <a:p>
            <a:pPr indent="-317500" lvl="0" marL="457200" rtl="0" algn="l">
              <a:spcBef>
                <a:spcPts val="1600"/>
              </a:spcBef>
              <a:spcAft>
                <a:spcPts val="0"/>
              </a:spcAft>
              <a:buSzPts val="1400"/>
              <a:buChar char="●"/>
            </a:pPr>
            <a:r>
              <a:rPr lang="en" u="sng">
                <a:solidFill>
                  <a:schemeClr val="hlink"/>
                </a:solidFill>
                <a:hlinkClick r:id="rId6"/>
              </a:rPr>
              <a:t>Microsoft Security Baselines</a:t>
            </a:r>
            <a:endParaRPr/>
          </a:p>
          <a:p>
            <a:pPr indent="-317500" lvl="0" marL="457200" rtl="0" algn="l">
              <a:spcBef>
                <a:spcPts val="0"/>
              </a:spcBef>
              <a:spcAft>
                <a:spcPts val="0"/>
              </a:spcAft>
              <a:buSzPts val="1400"/>
              <a:buChar char="●"/>
            </a:pPr>
            <a:r>
              <a:rPr lang="en" u="sng">
                <a:solidFill>
                  <a:schemeClr val="hlink"/>
                </a:solidFill>
                <a:hlinkClick r:id="rId7"/>
              </a:rPr>
              <a:t>Apple Platform Security</a:t>
            </a:r>
            <a:endParaRPr/>
          </a:p>
          <a:p>
            <a:pPr indent="-317500" lvl="0" marL="457200" rtl="0" algn="l">
              <a:spcBef>
                <a:spcPts val="0"/>
              </a:spcBef>
              <a:spcAft>
                <a:spcPts val="0"/>
              </a:spcAft>
              <a:buSzPts val="1400"/>
              <a:buChar char="●"/>
            </a:pPr>
            <a:r>
              <a:rPr lang="en" u="sng">
                <a:solidFill>
                  <a:schemeClr val="hlink"/>
                </a:solidFill>
                <a:hlinkClick r:id="rId8"/>
              </a:rPr>
              <a:t>Google Workspaces User Security Settings</a:t>
            </a:r>
            <a:endParaRPr/>
          </a:p>
          <a:p>
            <a:pPr indent="-317500" lvl="0" marL="457200" rtl="0" algn="l">
              <a:spcBef>
                <a:spcPts val="0"/>
              </a:spcBef>
              <a:spcAft>
                <a:spcPts val="0"/>
              </a:spcAft>
              <a:buSzPts val="1400"/>
              <a:buChar char="●"/>
            </a:pPr>
            <a:r>
              <a:rPr lang="en" u="sng">
                <a:solidFill>
                  <a:schemeClr val="hlink"/>
                </a:solidFill>
                <a:hlinkClick r:id="rId9"/>
              </a:rPr>
              <a:t>Google Personal Security Checkup</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r">
  <a:themeElements>
    <a:clrScheme name="Simple Light">
      <a:dk1>
        <a:srgbClr val="001633"/>
      </a:dk1>
      <a:lt1>
        <a:srgbClr val="001633"/>
      </a:lt1>
      <a:dk2>
        <a:srgbClr val="001633"/>
      </a:dk2>
      <a:lt2>
        <a:srgbClr val="001633"/>
      </a:lt2>
      <a:accent1>
        <a:srgbClr val="0000FF"/>
      </a:accent1>
      <a:accent2>
        <a:srgbClr val="85D5E6"/>
      </a:accent2>
      <a:accent3>
        <a:srgbClr val="78909C"/>
      </a:accent3>
      <a:accent4>
        <a:srgbClr val="FFAB40"/>
      </a:accent4>
      <a:accent5>
        <a:srgbClr val="0097A7"/>
      </a:accent5>
      <a:accent6>
        <a:srgbClr val="001633"/>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